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51"/>
  </p:handoutMasterIdLst>
  <p:sldIdLst>
    <p:sldId id="257" r:id="rId2"/>
    <p:sldId id="359" r:id="rId3"/>
    <p:sldId id="261" r:id="rId4"/>
    <p:sldId id="259" r:id="rId5"/>
    <p:sldId id="306" r:id="rId6"/>
    <p:sldId id="262" r:id="rId7"/>
    <p:sldId id="307" r:id="rId8"/>
    <p:sldId id="360" r:id="rId9"/>
    <p:sldId id="361" r:id="rId10"/>
    <p:sldId id="263" r:id="rId11"/>
    <p:sldId id="321" r:id="rId12"/>
    <p:sldId id="322" r:id="rId13"/>
    <p:sldId id="323" r:id="rId14"/>
    <p:sldId id="357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8" r:id="rId48"/>
    <p:sldId id="320" r:id="rId49"/>
    <p:sldId id="276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84"/>
    <a:srgbClr val="333399"/>
    <a:srgbClr val="66CCFF"/>
    <a:srgbClr val="FFFF66"/>
    <a:srgbClr val="FFFF00"/>
    <a:srgbClr val="FF9900"/>
    <a:srgbClr val="212165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28" autoAdjust="0"/>
    <p:restoredTop sz="94660"/>
  </p:normalViewPr>
  <p:slideViewPr>
    <p:cSldViewPr>
      <p:cViewPr varScale="1">
        <p:scale>
          <a:sx n="76" d="100"/>
          <a:sy n="76" d="100"/>
        </p:scale>
        <p:origin x="-16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57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4A7CD0-50D6-4578-B9F8-5DBAB93EBA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68C2E-70D9-4E4F-80D5-A3E491053E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5510D-D9CB-42DB-91C9-39321FD57A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609600"/>
            <a:ext cx="20193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905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46E0B-A051-4FEE-B840-CEFEF6DAA2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3434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810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434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20BF88-F271-4DDE-833D-66128DE95F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54779-5AC8-4AB9-A914-5F3EA9005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C2F23-4AB4-4A91-9F8C-4A0671853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90D74-D74C-432E-9E1A-23C9E175BC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C6E9F-C76A-4CE7-951F-4E64343F6B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2F5A9-6304-4490-AEFF-633CE341BC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40709-6DAA-46E5-9E34-F370BF740D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F5475-519C-484F-8234-8805B15E81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6E859-C0F8-4D8F-89CB-6FC810578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CAECA03B-E7FF-4E0A-B604-A3F1314E68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slide" Target="slide11.xml"/><Relationship Id="rId5" Type="http://schemas.openxmlformats.org/officeDocument/2006/relationships/image" Target="../media/image4.wmf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slide" Target="slide14.xml"/><Relationship Id="rId5" Type="http://schemas.openxmlformats.org/officeDocument/2006/relationships/image" Target="../media/image4.wmf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slide" Target="slide17.xml"/><Relationship Id="rId5" Type="http://schemas.openxmlformats.org/officeDocument/2006/relationships/image" Target="../media/image4.wmf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slide" Target="slide20.xml"/><Relationship Id="rId5" Type="http://schemas.openxmlformats.org/officeDocument/2006/relationships/image" Target="../media/image4.wmf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slide" Target="slide23.xml"/><Relationship Id="rId5" Type="http://schemas.openxmlformats.org/officeDocument/2006/relationships/image" Target="../media/image4.wmf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slide" Target="slide26.xml"/><Relationship Id="rId5" Type="http://schemas.openxmlformats.org/officeDocument/2006/relationships/image" Target="../media/image4.wmf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slide" Target="slide29.xml"/><Relationship Id="rId5" Type="http://schemas.openxmlformats.org/officeDocument/2006/relationships/image" Target="../media/image4.wmf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slide" Target="slide30.xml"/><Relationship Id="rId5" Type="http://schemas.openxmlformats.org/officeDocument/2006/relationships/slide" Target="slide3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38.xml"/><Relationship Id="rId3" Type="http://schemas.openxmlformats.org/officeDocument/2006/relationships/slide" Target="slide6.xml"/><Relationship Id="rId7" Type="http://schemas.openxmlformats.org/officeDocument/2006/relationships/slide" Target="slide20.xml"/><Relationship Id="rId12" Type="http://schemas.openxmlformats.org/officeDocument/2006/relationships/slide" Target="slide35.xml"/><Relationship Id="rId2" Type="http://schemas.openxmlformats.org/officeDocument/2006/relationships/slide" Target="slide4.xml"/><Relationship Id="rId16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32.xml"/><Relationship Id="rId5" Type="http://schemas.openxmlformats.org/officeDocument/2006/relationships/slide" Target="slide14.xml"/><Relationship Id="rId15" Type="http://schemas.openxmlformats.org/officeDocument/2006/relationships/slide" Target="slide44.xml"/><Relationship Id="rId10" Type="http://schemas.openxmlformats.org/officeDocument/2006/relationships/slide" Target="slide29.xml"/><Relationship Id="rId4" Type="http://schemas.openxmlformats.org/officeDocument/2006/relationships/slide" Target="slide11.xml"/><Relationship Id="rId9" Type="http://schemas.openxmlformats.org/officeDocument/2006/relationships/slide" Target="slide26.xml"/><Relationship Id="rId14" Type="http://schemas.openxmlformats.org/officeDocument/2006/relationships/slide" Target="slide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slide" Target="slide32.xml"/><Relationship Id="rId5" Type="http://schemas.openxmlformats.org/officeDocument/2006/relationships/image" Target="../media/image4.wmf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" Target="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slide" Target="slide35.xml"/><Relationship Id="rId5" Type="http://schemas.openxmlformats.org/officeDocument/2006/relationships/image" Target="../media/image4.wmf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" Target="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slide" Target="slide38.xml"/><Relationship Id="rId5" Type="http://schemas.openxmlformats.org/officeDocument/2006/relationships/image" Target="../media/image4.wmf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slide" Target="slide41.xml"/><Relationship Id="rId5" Type="http://schemas.openxmlformats.org/officeDocument/2006/relationships/image" Target="../media/image4.wmf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5" Type="http://schemas.openxmlformats.org/officeDocument/2006/relationships/slide" Target="slide42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" Target="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slide" Target="slide44.xml"/><Relationship Id="rId5" Type="http://schemas.openxmlformats.org/officeDocument/2006/relationships/image" Target="../media/image4.wmf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" Target="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slide" Target="slide47.xml"/><Relationship Id="rId5" Type="http://schemas.openxmlformats.org/officeDocument/2006/relationships/image" Target="../media/image4.wmf"/><Relationship Id="rId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5" Type="http://schemas.openxmlformats.org/officeDocument/2006/relationships/slide" Target="slide49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" Target="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wmf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slide" Target="slide8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10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slide" Target="slide8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609600" y="152400"/>
            <a:ext cx="7924800" cy="1600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WHO WANTS TO BE A MILLIONAIRE?</a:t>
            </a:r>
            <a:endParaRPr lang="ru-RU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3094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lets_play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8534400" y="6400800"/>
            <a:ext cx="609600" cy="4572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95" name="Picture 23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828800"/>
            <a:ext cx="49530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94" fill="hold"/>
                                        <p:tgtEl>
                                          <p:spTgt spid="30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>
                <a:solidFill>
                  <a:srgbClr val="66CCFF"/>
                </a:solidFill>
              </a:rPr>
              <a:t>SCORE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581400" y="3048000"/>
            <a:ext cx="1403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</a:rPr>
              <a:t>$200</a:t>
            </a:r>
          </a:p>
        </p:txBody>
      </p:sp>
      <p:pic>
        <p:nvPicPr>
          <p:cNvPr id="15373" name="Picture 13" descr="bd048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95800"/>
            <a:ext cx="3505200" cy="2362200"/>
          </a:xfrm>
          <a:prstGeom prst="rect">
            <a:avLst/>
          </a:prstGeom>
          <a:noFill/>
        </p:spPr>
      </p:pic>
      <p:pic>
        <p:nvPicPr>
          <p:cNvPr id="15374" name="Picture 14" descr="bs00770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48200"/>
            <a:ext cx="2362200" cy="2209800"/>
          </a:xfrm>
          <a:prstGeom prst="rect">
            <a:avLst/>
          </a:prstGeom>
          <a:noFill/>
        </p:spPr>
      </p:pic>
      <p:sp>
        <p:nvSpPr>
          <p:cNvPr id="1537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Correct!</a:t>
            </a:r>
          </a:p>
        </p:txBody>
      </p:sp>
      <p:pic>
        <p:nvPicPr>
          <p:cNvPr id="15377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497a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</p:spPr>
      </p:pic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562600" y="6248400"/>
            <a:ext cx="76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153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381000" y="4876800"/>
            <a:ext cx="41910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z="4000">
                <a:solidFill>
                  <a:srgbClr val="FFFFFF"/>
                </a:solidFill>
              </a:rPr>
              <a:t>Which is the longest river in the world?</a:t>
            </a:r>
          </a:p>
        </p:txBody>
      </p:sp>
      <p:sp>
        <p:nvSpPr>
          <p:cNvPr id="75790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52400" y="2438400"/>
            <a:ext cx="42672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sz="2800" b="1">
                <a:solidFill>
                  <a:srgbClr val="FF9900"/>
                </a:solidFill>
                <a:hlinkClick r:id="rId4" action="ppaction://hlinksldjump"/>
              </a:rPr>
              <a:t>A: </a:t>
            </a:r>
            <a:r>
              <a:rPr lang="en-US" sz="2800" b="1">
                <a:solidFill>
                  <a:srgbClr val="FF9900"/>
                </a:solidFill>
              </a:rPr>
              <a:t>The river Mekong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953000" y="3048000"/>
            <a:ext cx="40386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B: </a:t>
            </a:r>
            <a:r>
              <a:rPr lang="en-US" sz="2800" b="1">
                <a:solidFill>
                  <a:srgbClr val="FF9900"/>
                </a:solidFill>
              </a:rPr>
              <a:t>The river Amazon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75792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0" y="4724400"/>
            <a:ext cx="4724400" cy="14478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sz="2800" b="1">
                <a:solidFill>
                  <a:srgbClr val="FF9900"/>
                </a:solidFill>
                <a:hlinkClick r:id="rId4" action="ppaction://hlinksldjump"/>
              </a:rPr>
              <a:t>C:</a:t>
            </a:r>
            <a:r>
              <a:rPr lang="en-US" b="1">
                <a:solidFill>
                  <a:srgbClr val="FFFFFF"/>
                </a:solidFill>
                <a:hlinkClick r:id="rId4" action="ppaction://hlinksldjump"/>
              </a:rPr>
              <a:t> </a:t>
            </a:r>
            <a:r>
              <a:rPr lang="en-US" sz="2800" b="1">
                <a:solidFill>
                  <a:srgbClr val="FF9900"/>
                </a:solidFill>
              </a:rPr>
              <a:t>The river Mississippi</a:t>
            </a:r>
          </a:p>
        </p:txBody>
      </p:sp>
      <p:sp>
        <p:nvSpPr>
          <p:cNvPr id="75793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572000" y="4343400"/>
            <a:ext cx="4572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sz="2400"/>
          </a:p>
          <a:p>
            <a:pPr algn="ctr"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sz="2800" b="1">
                <a:solidFill>
                  <a:srgbClr val="FF9900"/>
                </a:solidFill>
                <a:hlinkClick r:id="rId5" action="ppaction://hlinksldjump"/>
              </a:rPr>
              <a:t>D:</a:t>
            </a:r>
            <a:r>
              <a:rPr lang="en-US" b="1">
                <a:solidFill>
                  <a:srgbClr val="FF9900"/>
                </a:solidFill>
                <a:hlinkClick r:id="rId5" action="ppaction://hlinksldjump"/>
              </a:rPr>
              <a:t> </a:t>
            </a:r>
            <a:r>
              <a:rPr lang="en-US" sz="2800" b="1">
                <a:solidFill>
                  <a:srgbClr val="FF9900"/>
                </a:solidFill>
              </a:rPr>
              <a:t>The river Nile</a:t>
            </a:r>
            <a:endParaRPr lang="en-US" b="1">
              <a:solidFill>
                <a:srgbClr val="FF9900"/>
              </a:solidFill>
            </a:endParaRPr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3505200" y="6172200"/>
            <a:ext cx="1979613" cy="466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$300 Question</a:t>
            </a:r>
          </a:p>
        </p:txBody>
      </p:sp>
      <p:pic>
        <p:nvPicPr>
          <p:cNvPr id="75798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astest_finge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5800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QUESTION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</p:spPr>
      </p:pic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8382000" y="152400"/>
            <a:ext cx="762000" cy="6858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758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75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800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98"/>
                </p:tgtEl>
              </p:cMediaNode>
            </p:audio>
          </p:childTnLst>
        </p:cTn>
      </p:par>
    </p:tnLst>
    <p:bldLst>
      <p:bldP spid="75790" grpId="0" autoUpdateAnimBg="0"/>
      <p:bldP spid="75791" grpId="0" autoUpdateAnimBg="0"/>
      <p:bldP spid="75792" grpId="0" autoUpdateAnimBg="0"/>
      <p:bldP spid="7579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AutoShape 3"/>
          <p:cNvSpPr>
            <a:spLocks noChangeArrowheads="1"/>
          </p:cNvSpPr>
          <p:nvPr/>
        </p:nvSpPr>
        <p:spPr bwMode="auto">
          <a:xfrm>
            <a:off x="914400" y="1676400"/>
            <a:ext cx="6858000" cy="3962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</a:rPr>
              <a:t>INCORRECT!</a:t>
            </a:r>
          </a:p>
        </p:txBody>
      </p:sp>
      <p:sp>
        <p:nvSpPr>
          <p:cNvPr id="7680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200400" y="5867400"/>
            <a:ext cx="2338388" cy="52863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hlinkClick r:id="rId2" action="ppaction://hlinksldjump"/>
              </a:rPr>
              <a:t>TRY AGAIN!</a:t>
            </a:r>
            <a:endParaRPr lang="en-US" sz="2800" b="1">
              <a:solidFill>
                <a:srgbClr val="FFFF00"/>
              </a:solidFill>
            </a:endParaRPr>
          </a:p>
        </p:txBody>
      </p:sp>
      <p:pic>
        <p:nvPicPr>
          <p:cNvPr id="76805" name="Picture 5" descr="j0079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"/>
            <a:ext cx="1620838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>
                <a:solidFill>
                  <a:srgbClr val="66CCFF"/>
                </a:solidFill>
              </a:rPr>
              <a:t>SCORE</a:t>
            </a:r>
          </a:p>
        </p:txBody>
      </p:sp>
      <p:sp>
        <p:nvSpPr>
          <p:cNvPr id="77827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3581400" y="3048000"/>
            <a:ext cx="1403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</a:rPr>
              <a:t>$300</a:t>
            </a:r>
          </a:p>
        </p:txBody>
      </p:sp>
      <p:pic>
        <p:nvPicPr>
          <p:cNvPr id="77836" name="Picture 12" descr="bd048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95800"/>
            <a:ext cx="3505200" cy="2362200"/>
          </a:xfrm>
          <a:prstGeom prst="rect">
            <a:avLst/>
          </a:prstGeom>
          <a:noFill/>
        </p:spPr>
      </p:pic>
      <p:pic>
        <p:nvPicPr>
          <p:cNvPr id="77837" name="Picture 13" descr="bs00770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48200"/>
            <a:ext cx="2362200" cy="2209800"/>
          </a:xfrm>
          <a:prstGeom prst="rect">
            <a:avLst/>
          </a:prstGeom>
          <a:noFill/>
        </p:spPr>
      </p:pic>
      <p:sp>
        <p:nvSpPr>
          <p:cNvPr id="7783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Correct!</a:t>
            </a:r>
          </a:p>
        </p:txBody>
      </p:sp>
      <p:pic>
        <p:nvPicPr>
          <p:cNvPr id="77840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497a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6248400"/>
            <a:ext cx="304800" cy="304800"/>
          </a:xfrm>
          <a:prstGeom prst="rect">
            <a:avLst/>
          </a:prstGeom>
          <a:noFill/>
        </p:spPr>
      </p:pic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5715000" y="61722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778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4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692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693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697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698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700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z="4000">
                <a:solidFill>
                  <a:srgbClr val="FFFFFF"/>
                </a:solidFill>
              </a:rPr>
              <a:t>Which is the most populated city in the world?</a:t>
            </a:r>
          </a:p>
        </p:txBody>
      </p:sp>
      <p:sp>
        <p:nvSpPr>
          <p:cNvPr id="114702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04800" y="22860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A: </a:t>
            </a:r>
            <a:r>
              <a:rPr lang="en-US" b="1">
                <a:solidFill>
                  <a:srgbClr val="FF9900"/>
                </a:solidFill>
              </a:rPr>
              <a:t>New York</a:t>
            </a:r>
            <a:endParaRPr lang="en-US" sz="2800" b="1">
              <a:solidFill>
                <a:srgbClr val="FF9900"/>
              </a:solidFill>
            </a:endParaRPr>
          </a:p>
        </p:txBody>
      </p:sp>
      <p:sp>
        <p:nvSpPr>
          <p:cNvPr id="114703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953000" y="2819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5" action="ppaction://hlinksldjump"/>
              </a:rPr>
              <a:t>B: </a:t>
            </a:r>
            <a:r>
              <a:rPr lang="en-US" b="1">
                <a:solidFill>
                  <a:srgbClr val="FF9900"/>
                </a:solidFill>
              </a:rPr>
              <a:t>Tokyo</a:t>
            </a:r>
            <a:endParaRPr lang="en-US" b="1">
              <a:solidFill>
                <a:srgbClr val="FFFFFF"/>
              </a:solidFill>
            </a:endParaRPr>
          </a:p>
          <a:p>
            <a:pPr algn="ctr">
              <a:buSzPct val="60000"/>
              <a:buFont typeface="Wingdings" pitchFamily="2" charset="2"/>
              <a:buChar char="u"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14704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4958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C: </a:t>
            </a:r>
            <a:r>
              <a:rPr lang="en-US" b="1">
                <a:solidFill>
                  <a:srgbClr val="FF9900"/>
                </a:solidFill>
              </a:rPr>
              <a:t>Mexico City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14705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53000" y="40386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sz="2400"/>
          </a:p>
          <a:p>
            <a:pPr algn="ctr"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D: </a:t>
            </a:r>
            <a:r>
              <a:rPr lang="en-US" sz="2800" b="1">
                <a:solidFill>
                  <a:srgbClr val="FF9900"/>
                </a:solidFill>
              </a:rPr>
              <a:t>Mumbai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14706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707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708" name="Text Box 20"/>
          <p:cNvSpPr txBox="1">
            <a:spLocks noChangeArrowheads="1"/>
          </p:cNvSpPr>
          <p:nvPr/>
        </p:nvSpPr>
        <p:spPr bwMode="auto">
          <a:xfrm>
            <a:off x="3505200" y="6172200"/>
            <a:ext cx="2055813" cy="466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$ 500 Question</a:t>
            </a:r>
          </a:p>
        </p:txBody>
      </p:sp>
      <p:pic>
        <p:nvPicPr>
          <p:cNvPr id="114710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astest_finge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114711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4712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QUESTION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</p:spPr>
      </p:pic>
      <p:sp>
        <p:nvSpPr>
          <p:cNvPr id="114713" name="Rectangle 25"/>
          <p:cNvSpPr>
            <a:spLocks noChangeArrowheads="1"/>
          </p:cNvSpPr>
          <p:nvPr/>
        </p:nvSpPr>
        <p:spPr bwMode="auto">
          <a:xfrm>
            <a:off x="8382000" y="228600"/>
            <a:ext cx="762000" cy="6858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1147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1147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712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710"/>
                </p:tgtEl>
              </p:cMediaNode>
            </p:audio>
          </p:childTnLst>
        </p:cTn>
      </p:par>
    </p:tnLst>
    <p:bldLst>
      <p:bldP spid="114702" grpId="0" autoUpdateAnimBg="0"/>
      <p:bldP spid="114703" grpId="0" autoUpdateAnimBg="0"/>
      <p:bldP spid="114704" grpId="0" autoUpdateAnimBg="0"/>
      <p:bldP spid="11470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/>
          <p:cNvSpPr>
            <a:spLocks noChangeArrowheads="1"/>
          </p:cNvSpPr>
          <p:nvPr/>
        </p:nvSpPr>
        <p:spPr bwMode="auto">
          <a:xfrm>
            <a:off x="914400" y="1676400"/>
            <a:ext cx="6858000" cy="3962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</a:rPr>
              <a:t>INCORRECT!</a:t>
            </a:r>
          </a:p>
        </p:txBody>
      </p:sp>
      <p:sp>
        <p:nvSpPr>
          <p:cNvPr id="7987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200400" y="5867400"/>
            <a:ext cx="2338388" cy="52863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hlinkClick r:id="rId2" action="ppaction://hlinksldjump"/>
              </a:rPr>
              <a:t>TRY AGAIN!</a:t>
            </a:r>
            <a:endParaRPr lang="en-US" sz="2800" b="1">
              <a:solidFill>
                <a:srgbClr val="FFFF00"/>
              </a:solidFill>
            </a:endParaRPr>
          </a:p>
        </p:txBody>
      </p:sp>
      <p:pic>
        <p:nvPicPr>
          <p:cNvPr id="79877" name="Picture 5" descr="j0079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"/>
            <a:ext cx="1620838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>
                <a:solidFill>
                  <a:srgbClr val="66CCFF"/>
                </a:solidFill>
              </a:rPr>
              <a:t>SCORE</a:t>
            </a: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3581400" y="3048000"/>
            <a:ext cx="1403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</a:rPr>
              <a:t>$500</a:t>
            </a:r>
          </a:p>
        </p:txBody>
      </p:sp>
      <p:pic>
        <p:nvPicPr>
          <p:cNvPr id="80908" name="Picture 12" descr="bd048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495800"/>
            <a:ext cx="3581400" cy="2362200"/>
          </a:xfrm>
          <a:prstGeom prst="rect">
            <a:avLst/>
          </a:prstGeom>
          <a:noFill/>
        </p:spPr>
      </p:pic>
      <p:pic>
        <p:nvPicPr>
          <p:cNvPr id="80909" name="Picture 13" descr="bs00770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48200"/>
            <a:ext cx="2362200" cy="2209800"/>
          </a:xfrm>
          <a:prstGeom prst="rect">
            <a:avLst/>
          </a:prstGeom>
          <a:noFill/>
        </p:spPr>
      </p:pic>
      <p:sp>
        <p:nvSpPr>
          <p:cNvPr id="8091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Correct!</a:t>
            </a:r>
          </a:p>
        </p:txBody>
      </p:sp>
      <p:pic>
        <p:nvPicPr>
          <p:cNvPr id="80912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497a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</p:spPr>
      </p:pic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809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0" y="-152400"/>
            <a:ext cx="990600" cy="152400"/>
          </a:xfrm>
        </p:spPr>
        <p:txBody>
          <a:bodyPr/>
          <a:lstStyle/>
          <a:p>
            <a:r>
              <a:rPr lang="en-US" sz="800">
                <a:solidFill>
                  <a:srgbClr val="FFFFFF"/>
                </a:solidFill>
              </a:rPr>
              <a:t>$1000 Question</a:t>
            </a:r>
          </a:p>
        </p:txBody>
      </p:sp>
      <p:sp>
        <p:nvSpPr>
          <p:cNvPr id="81934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04800" y="23622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A: </a:t>
            </a:r>
            <a:r>
              <a:rPr lang="en-US" sz="2800" b="1">
                <a:solidFill>
                  <a:srgbClr val="FF9900"/>
                </a:solidFill>
              </a:rPr>
              <a:t>The USA</a:t>
            </a: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81935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953000" y="2819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B: </a:t>
            </a:r>
            <a:r>
              <a:rPr lang="en-US" b="1">
                <a:solidFill>
                  <a:srgbClr val="FF9900"/>
                </a:solidFill>
              </a:rPr>
              <a:t>Italy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81936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4196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C: </a:t>
            </a:r>
            <a:r>
              <a:rPr lang="en-US" sz="2800" b="1">
                <a:solidFill>
                  <a:srgbClr val="FF9900"/>
                </a:solidFill>
              </a:rPr>
              <a:t>France</a:t>
            </a:r>
          </a:p>
        </p:txBody>
      </p:sp>
      <p:sp>
        <p:nvSpPr>
          <p:cNvPr id="81937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53000" y="40386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sz="2400"/>
          </a:p>
          <a:p>
            <a:pPr algn="ctr"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5" action="ppaction://hlinksldjump"/>
              </a:rPr>
              <a:t>D: </a:t>
            </a:r>
            <a:r>
              <a:rPr lang="en-US" sz="2800" b="1">
                <a:solidFill>
                  <a:srgbClr val="FF9900"/>
                </a:solidFill>
              </a:rPr>
              <a:t>China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3505200" y="6172200"/>
            <a:ext cx="2208213" cy="466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$1,000 Question</a:t>
            </a:r>
          </a:p>
        </p:txBody>
      </p:sp>
      <p:pic>
        <p:nvPicPr>
          <p:cNvPr id="81942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astest_finge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1944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QUESTION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</p:spPr>
      </p:pic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8382000" y="228600"/>
            <a:ext cx="762000" cy="6858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685800" y="838200"/>
            <a:ext cx="777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FFF"/>
                </a:solidFill>
              </a:rPr>
              <a:t>Which country has the most fast food restaurant in the world?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819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81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4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2"/>
                </p:tgtEl>
              </p:cMediaNode>
            </p:audio>
          </p:childTnLst>
        </p:cTn>
      </p:par>
    </p:tnLst>
    <p:bldLst>
      <p:bldP spid="81934" grpId="0" autoUpdateAnimBg="0"/>
      <p:bldP spid="81935" grpId="0" autoUpdateAnimBg="0"/>
      <p:bldP spid="81936" grpId="0" autoUpdateAnimBg="0"/>
      <p:bldP spid="8193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AutoShape 3"/>
          <p:cNvSpPr>
            <a:spLocks noChangeArrowheads="1"/>
          </p:cNvSpPr>
          <p:nvPr/>
        </p:nvSpPr>
        <p:spPr bwMode="auto">
          <a:xfrm>
            <a:off x="914400" y="1676400"/>
            <a:ext cx="6858000" cy="3962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</a:rPr>
              <a:t>INCORRECT!</a:t>
            </a:r>
          </a:p>
        </p:txBody>
      </p:sp>
      <p:sp>
        <p:nvSpPr>
          <p:cNvPr id="8294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200400" y="5867400"/>
            <a:ext cx="2338388" cy="52863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hlinkClick r:id="rId3" action="ppaction://hlinksldjump"/>
              </a:rPr>
              <a:t>TRY AGAIN!</a:t>
            </a:r>
            <a:endParaRPr lang="en-US" sz="2800" b="1">
              <a:solidFill>
                <a:srgbClr val="FFFF00"/>
              </a:solidFill>
            </a:endParaRPr>
          </a:p>
        </p:txBody>
      </p:sp>
      <p:pic>
        <p:nvPicPr>
          <p:cNvPr id="82949" name="Picture 5" descr="j0079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04800"/>
            <a:ext cx="1620838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>
                <a:solidFill>
                  <a:srgbClr val="66CCFF"/>
                </a:solidFill>
              </a:rPr>
              <a:t>SCORE</a:t>
            </a:r>
          </a:p>
        </p:txBody>
      </p:sp>
      <p:sp>
        <p:nvSpPr>
          <p:cNvPr id="83971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3352800" y="3048000"/>
            <a:ext cx="1860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</a:rPr>
              <a:t>$1,000</a:t>
            </a:r>
          </a:p>
        </p:txBody>
      </p:sp>
      <p:pic>
        <p:nvPicPr>
          <p:cNvPr id="83980" name="Picture 12" descr="bd048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495800"/>
            <a:ext cx="3581400" cy="2362200"/>
          </a:xfrm>
          <a:prstGeom prst="rect">
            <a:avLst/>
          </a:prstGeom>
          <a:noFill/>
        </p:spPr>
      </p:pic>
      <p:pic>
        <p:nvPicPr>
          <p:cNvPr id="83981" name="Picture 13" descr="bs00770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48200"/>
            <a:ext cx="2362200" cy="2209800"/>
          </a:xfrm>
          <a:prstGeom prst="rect">
            <a:avLst/>
          </a:prstGeom>
          <a:noFill/>
        </p:spPr>
      </p:pic>
      <p:sp>
        <p:nvSpPr>
          <p:cNvPr id="8398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Correct!</a:t>
            </a:r>
          </a:p>
        </p:txBody>
      </p:sp>
      <p:pic>
        <p:nvPicPr>
          <p:cNvPr id="83984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497a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</p:spPr>
      </p:pic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839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8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FFFFF"/>
                </a:solidFill>
              </a:rPr>
              <a:t>Instructions</a:t>
            </a:r>
            <a:endParaRPr lang="vi-VN" sz="5400">
              <a:solidFill>
                <a:srgbClr val="FFFFFF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772400" cy="4114800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Anybody can volunteer to be in the hot seat</a:t>
            </a:r>
          </a:p>
          <a:p>
            <a:r>
              <a:rPr lang="en-US">
                <a:solidFill>
                  <a:srgbClr val="FFFFFF"/>
                </a:solidFill>
              </a:rPr>
              <a:t>The game begins from the first question</a:t>
            </a:r>
          </a:p>
          <a:p>
            <a:r>
              <a:rPr lang="en-US">
                <a:solidFill>
                  <a:srgbClr val="FFFFFF"/>
                </a:solidFill>
              </a:rPr>
              <a:t>Right answer -&gt; continue</a:t>
            </a:r>
          </a:p>
          <a:p>
            <a:r>
              <a:rPr lang="en-US">
                <a:solidFill>
                  <a:srgbClr val="FFFFFF"/>
                </a:solidFill>
              </a:rPr>
              <a:t>Wrong answer -&gt; come back to your seat</a:t>
            </a:r>
          </a:p>
          <a:p>
            <a:r>
              <a:rPr lang="en-US">
                <a:solidFill>
                  <a:srgbClr val="FFFFFF"/>
                </a:solidFill>
              </a:rPr>
              <a:t>Anyone who gives right answer will become the next player</a:t>
            </a:r>
          </a:p>
          <a:p>
            <a:r>
              <a:rPr lang="en-US">
                <a:solidFill>
                  <a:srgbClr val="FFFFFF"/>
                </a:solidFill>
              </a:rPr>
              <a:t>Lifelines: each player is given 2 lifelines, i.e. ask professor or ask audience</a:t>
            </a:r>
            <a:endParaRPr lang="vi-VN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05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0" y="-228600"/>
            <a:ext cx="914400" cy="228600"/>
          </a:xfrm>
        </p:spPr>
        <p:txBody>
          <a:bodyPr/>
          <a:lstStyle/>
          <a:p>
            <a:r>
              <a:rPr lang="en-US" sz="800">
                <a:solidFill>
                  <a:srgbClr val="FFFFFF"/>
                </a:solidFill>
              </a:rPr>
              <a:t>$2000 Question</a:t>
            </a:r>
          </a:p>
        </p:txBody>
      </p:sp>
      <p:sp>
        <p:nvSpPr>
          <p:cNvPr id="85006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04800" y="25146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A: </a:t>
            </a:r>
            <a:r>
              <a:rPr lang="en-US" sz="2800" b="1">
                <a:solidFill>
                  <a:srgbClr val="FF9900"/>
                </a:solidFill>
              </a:rPr>
              <a:t>England</a:t>
            </a: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85007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953000" y="29718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5" action="ppaction://hlinksldjump"/>
              </a:rPr>
              <a:t>B: </a:t>
            </a:r>
            <a:r>
              <a:rPr lang="en-US" sz="2800" b="1">
                <a:solidFill>
                  <a:srgbClr val="FF9900"/>
                </a:solidFill>
              </a:rPr>
              <a:t>Ireland</a:t>
            </a: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85008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724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C: </a:t>
            </a:r>
            <a:r>
              <a:rPr lang="en-US" sz="2800" b="1">
                <a:solidFill>
                  <a:srgbClr val="FF9900"/>
                </a:solidFill>
              </a:rPr>
              <a:t>Japan</a:t>
            </a:r>
            <a:endParaRPr lang="en-US" sz="2400" b="1">
              <a:solidFill>
                <a:srgbClr val="FF9900"/>
              </a:solidFill>
            </a:endParaRPr>
          </a:p>
        </p:txBody>
      </p:sp>
      <p:sp>
        <p:nvSpPr>
          <p:cNvPr id="85009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53000" y="41910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sz="2400"/>
          </a:p>
          <a:p>
            <a:pPr algn="ctr"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D: </a:t>
            </a:r>
            <a:r>
              <a:rPr lang="en-US" sz="2800" b="1">
                <a:solidFill>
                  <a:srgbClr val="FF9900"/>
                </a:solidFill>
              </a:rPr>
              <a:t>India</a:t>
            </a: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3505200" y="6172200"/>
            <a:ext cx="2208213" cy="466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$2,000 Question</a:t>
            </a:r>
          </a:p>
        </p:txBody>
      </p:sp>
      <p:pic>
        <p:nvPicPr>
          <p:cNvPr id="85014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astest_finge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5016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QUESTION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</p:spPr>
      </p:pic>
      <p:sp>
        <p:nvSpPr>
          <p:cNvPr id="85017" name="Rectangle 25"/>
          <p:cNvSpPr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685800" y="838200"/>
            <a:ext cx="777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</a:rPr>
              <a:t>In which country they drink the most cups of tea per person in the world?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850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850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16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14"/>
                </p:tgtEl>
              </p:cMediaNode>
            </p:audio>
          </p:childTnLst>
        </p:cTn>
      </p:par>
    </p:tnLst>
    <p:bldLst>
      <p:bldP spid="85006" grpId="0" autoUpdateAnimBg="0"/>
      <p:bldP spid="85007" grpId="0" autoUpdateAnimBg="0"/>
      <p:bldP spid="85008" grpId="0" autoUpdateAnimBg="0"/>
      <p:bldP spid="8500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AutoShape 3"/>
          <p:cNvSpPr>
            <a:spLocks noChangeArrowheads="1"/>
          </p:cNvSpPr>
          <p:nvPr/>
        </p:nvSpPr>
        <p:spPr bwMode="auto">
          <a:xfrm>
            <a:off x="914400" y="1676400"/>
            <a:ext cx="6858000" cy="3962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</a:rPr>
              <a:t>INCORRECT!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200400" y="5867400"/>
            <a:ext cx="2338388" cy="52863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hlinkClick r:id="rId2" action="ppaction://hlinksldjump"/>
              </a:rPr>
              <a:t>TRY AGAIN!</a:t>
            </a:r>
            <a:endParaRPr lang="en-US" sz="2800" b="1">
              <a:solidFill>
                <a:srgbClr val="FFFF00"/>
              </a:solidFill>
            </a:endParaRPr>
          </a:p>
        </p:txBody>
      </p:sp>
      <p:pic>
        <p:nvPicPr>
          <p:cNvPr id="86021" name="Picture 5" descr="j0079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"/>
            <a:ext cx="1620838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>
                <a:solidFill>
                  <a:srgbClr val="66CCFF"/>
                </a:solidFill>
              </a:rPr>
              <a:t>SCORE</a:t>
            </a:r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3429000" y="3048000"/>
            <a:ext cx="1860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</a:rPr>
              <a:t>$2,000</a:t>
            </a:r>
          </a:p>
        </p:txBody>
      </p:sp>
      <p:pic>
        <p:nvPicPr>
          <p:cNvPr id="87052" name="Picture 12" descr="bd048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95800"/>
            <a:ext cx="3657600" cy="2362200"/>
          </a:xfrm>
          <a:prstGeom prst="rect">
            <a:avLst/>
          </a:prstGeom>
          <a:noFill/>
        </p:spPr>
      </p:pic>
      <p:pic>
        <p:nvPicPr>
          <p:cNvPr id="87053" name="Picture 13" descr="bs00770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48200"/>
            <a:ext cx="2362200" cy="2209800"/>
          </a:xfrm>
          <a:prstGeom prst="rect">
            <a:avLst/>
          </a:prstGeom>
          <a:noFill/>
        </p:spPr>
      </p:pic>
      <p:sp>
        <p:nvSpPr>
          <p:cNvPr id="8705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Correct!</a:t>
            </a:r>
          </a:p>
        </p:txBody>
      </p:sp>
      <p:pic>
        <p:nvPicPr>
          <p:cNvPr id="87056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497a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</p:spPr>
      </p:pic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87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5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67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0" y="-304800"/>
            <a:ext cx="838200" cy="304800"/>
          </a:xfrm>
        </p:spPr>
        <p:txBody>
          <a:bodyPr/>
          <a:lstStyle/>
          <a:p>
            <a:r>
              <a:rPr lang="en-US" sz="800">
                <a:solidFill>
                  <a:srgbClr val="FFFFFF"/>
                </a:solidFill>
              </a:rPr>
              <a:t>$4000 Question</a:t>
            </a:r>
          </a:p>
        </p:txBody>
      </p:sp>
      <p:sp>
        <p:nvSpPr>
          <p:cNvPr id="88078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04800" y="22860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A: </a:t>
            </a:r>
            <a:r>
              <a:rPr lang="en-US" sz="2800" b="1">
                <a:solidFill>
                  <a:srgbClr val="FF9900"/>
                </a:solidFill>
              </a:rPr>
              <a:t>England</a:t>
            </a: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88079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953000" y="2819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B: </a:t>
            </a:r>
            <a:r>
              <a:rPr lang="en-US" sz="2800" b="1">
                <a:solidFill>
                  <a:srgbClr val="FF9900"/>
                </a:solidFill>
              </a:rPr>
              <a:t>The USA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88080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4958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5" action="ppaction://hlinksldjump"/>
              </a:rPr>
              <a:t>C: </a:t>
            </a:r>
            <a:r>
              <a:rPr lang="en-US" sz="2800" b="1">
                <a:solidFill>
                  <a:srgbClr val="FF9900"/>
                </a:solidFill>
              </a:rPr>
              <a:t>India</a:t>
            </a:r>
          </a:p>
        </p:txBody>
      </p:sp>
      <p:sp>
        <p:nvSpPr>
          <p:cNvPr id="88081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53000" y="42672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sz="2400"/>
          </a:p>
          <a:p>
            <a:pPr algn="ctr"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D: </a:t>
            </a:r>
            <a:r>
              <a:rPr lang="en-US" sz="2800" b="1">
                <a:solidFill>
                  <a:srgbClr val="FF9900"/>
                </a:solidFill>
              </a:rPr>
              <a:t>Singapore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88082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83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3505200" y="6172200"/>
            <a:ext cx="2208213" cy="466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$4,000 Question</a:t>
            </a:r>
          </a:p>
        </p:txBody>
      </p:sp>
      <p:pic>
        <p:nvPicPr>
          <p:cNvPr id="88086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astest_finge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88087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8088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QUESTION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</p:spPr>
      </p:pic>
      <p:sp>
        <p:nvSpPr>
          <p:cNvPr id="88089" name="Rectangle 25"/>
          <p:cNvSpPr>
            <a:spLocks noChangeArrowheads="1"/>
          </p:cNvSpPr>
          <p:nvPr/>
        </p:nvSpPr>
        <p:spPr bwMode="auto">
          <a:xfrm>
            <a:off x="8382000" y="152400"/>
            <a:ext cx="762000" cy="6858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90" name="Text Box 26"/>
          <p:cNvSpPr txBox="1">
            <a:spLocks noChangeArrowheads="1"/>
          </p:cNvSpPr>
          <p:nvPr/>
        </p:nvSpPr>
        <p:spPr bwMode="auto">
          <a:xfrm>
            <a:off x="685800" y="669925"/>
            <a:ext cx="777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</a:rPr>
              <a:t>Which country has the most universities in the world?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88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880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88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86"/>
                </p:tgtEl>
              </p:cMediaNode>
            </p:audio>
          </p:childTnLst>
        </p:cTn>
      </p:par>
    </p:tnLst>
    <p:bldLst>
      <p:bldP spid="88078" grpId="0" autoUpdateAnimBg="0"/>
      <p:bldP spid="88079" grpId="0" autoUpdateAnimBg="0"/>
      <p:bldP spid="88080" grpId="0" autoUpdateAnimBg="0"/>
      <p:bldP spid="8808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914400" y="1676400"/>
            <a:ext cx="6858000" cy="3962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</a:rPr>
              <a:t>INCORRECT!</a:t>
            </a:r>
          </a:p>
        </p:txBody>
      </p:sp>
      <p:sp>
        <p:nvSpPr>
          <p:cNvPr id="8909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200400" y="5867400"/>
            <a:ext cx="2338388" cy="52863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hlinkClick r:id="rId2" action="ppaction://hlinksldjump"/>
              </a:rPr>
              <a:t>TRY AGAIN!</a:t>
            </a:r>
            <a:endParaRPr lang="en-US" sz="2800" b="1">
              <a:solidFill>
                <a:srgbClr val="FFFF00"/>
              </a:solidFill>
            </a:endParaRPr>
          </a:p>
        </p:txBody>
      </p:sp>
      <p:pic>
        <p:nvPicPr>
          <p:cNvPr id="89093" name="Picture 5" descr="j0079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"/>
            <a:ext cx="1620838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>
                <a:solidFill>
                  <a:srgbClr val="66CCFF"/>
                </a:solidFill>
              </a:rPr>
              <a:t>SCORE</a:t>
            </a:r>
          </a:p>
        </p:txBody>
      </p:sp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3352800" y="3048000"/>
            <a:ext cx="1860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</a:rPr>
              <a:t>$4,000</a:t>
            </a:r>
          </a:p>
        </p:txBody>
      </p:sp>
      <p:pic>
        <p:nvPicPr>
          <p:cNvPr id="90124" name="Picture 12" descr="bd048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95800"/>
            <a:ext cx="3505200" cy="2362200"/>
          </a:xfrm>
          <a:prstGeom prst="rect">
            <a:avLst/>
          </a:prstGeom>
          <a:noFill/>
        </p:spPr>
      </p:pic>
      <p:pic>
        <p:nvPicPr>
          <p:cNvPr id="90125" name="Picture 13" descr="bs00770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48200"/>
            <a:ext cx="2362200" cy="2209800"/>
          </a:xfrm>
          <a:prstGeom prst="rect">
            <a:avLst/>
          </a:prstGeom>
          <a:noFill/>
        </p:spPr>
      </p:pic>
      <p:sp>
        <p:nvSpPr>
          <p:cNvPr id="9012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Correct!</a:t>
            </a:r>
          </a:p>
        </p:txBody>
      </p:sp>
      <p:pic>
        <p:nvPicPr>
          <p:cNvPr id="90128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497a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</p:spPr>
      </p:pic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90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14478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39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49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0" y="-228600"/>
            <a:ext cx="914400" cy="228600"/>
          </a:xfrm>
        </p:spPr>
        <p:txBody>
          <a:bodyPr/>
          <a:lstStyle/>
          <a:p>
            <a:r>
              <a:rPr lang="en-US" sz="800">
                <a:solidFill>
                  <a:srgbClr val="FFFFFF"/>
                </a:solidFill>
              </a:rPr>
              <a:t>$8000 Question</a:t>
            </a:r>
          </a:p>
        </p:txBody>
      </p:sp>
      <p:sp>
        <p:nvSpPr>
          <p:cNvPr id="91150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04800" y="23622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A: </a:t>
            </a:r>
            <a:r>
              <a:rPr lang="en-US" b="1">
                <a:solidFill>
                  <a:srgbClr val="FF9900"/>
                </a:solidFill>
              </a:rPr>
              <a:t>Paris - Charles de Gaulle </a:t>
            </a: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91151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953000" y="2819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sz="2800" b="1">
                <a:solidFill>
                  <a:srgbClr val="FF9900"/>
                </a:solidFill>
                <a:hlinkClick r:id="rId5" action="ppaction://hlinksldjump"/>
              </a:rPr>
              <a:t>B:</a:t>
            </a:r>
            <a:r>
              <a:rPr lang="en-US" b="1">
                <a:solidFill>
                  <a:srgbClr val="FF9900"/>
                </a:solidFill>
                <a:hlinkClick r:id="rId5" action="ppaction://hlinksldjump"/>
              </a:rPr>
              <a:t> </a:t>
            </a:r>
            <a:r>
              <a:rPr lang="en-US" sz="2800" b="1">
                <a:solidFill>
                  <a:srgbClr val="FF9900"/>
                </a:solidFill>
              </a:rPr>
              <a:t>London Heathrow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91152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4958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sz="2800" b="1">
                <a:solidFill>
                  <a:srgbClr val="FF9900"/>
                </a:solidFill>
                <a:hlinkClick r:id="rId4" action="ppaction://hlinksldjump"/>
              </a:rPr>
              <a:t>C:</a:t>
            </a: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 </a:t>
            </a:r>
            <a:r>
              <a:rPr lang="en-US" sz="2800" b="1">
                <a:solidFill>
                  <a:srgbClr val="FF9900"/>
                </a:solidFill>
              </a:rPr>
              <a:t>Los Angeles International</a:t>
            </a:r>
          </a:p>
        </p:txBody>
      </p:sp>
      <p:sp>
        <p:nvSpPr>
          <p:cNvPr id="91153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53000" y="43434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sz="2400"/>
          </a:p>
          <a:p>
            <a:pPr algn="ctr"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sz="2800" b="1">
                <a:solidFill>
                  <a:srgbClr val="FF9900"/>
                </a:solidFill>
                <a:hlinkClick r:id="rId4" action="ppaction://hlinksldjump"/>
              </a:rPr>
              <a:t>D:</a:t>
            </a: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 </a:t>
            </a:r>
            <a:r>
              <a:rPr lang="en-US" sz="2800" b="1">
                <a:solidFill>
                  <a:srgbClr val="FF9900"/>
                </a:solidFill>
              </a:rPr>
              <a:t>Frankfurt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91154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3505200" y="6172200"/>
            <a:ext cx="2208213" cy="466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$8,000 Question</a:t>
            </a:r>
          </a:p>
        </p:txBody>
      </p:sp>
      <p:pic>
        <p:nvPicPr>
          <p:cNvPr id="91158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astest_finge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1160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QUESTION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</p:spPr>
      </p:pic>
      <p:sp>
        <p:nvSpPr>
          <p:cNvPr id="91161" name="Rectangle 25"/>
          <p:cNvSpPr>
            <a:spLocks noChangeArrowheads="1"/>
          </p:cNvSpPr>
          <p:nvPr/>
        </p:nvSpPr>
        <p:spPr bwMode="auto">
          <a:xfrm>
            <a:off x="8229600" y="0"/>
            <a:ext cx="914400" cy="7620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457200" y="457200"/>
            <a:ext cx="8305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FFFF"/>
                </a:solidFill>
              </a:rPr>
              <a:t>Which airport is the busiest in the world?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91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91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60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58"/>
                </p:tgtEl>
              </p:cMediaNode>
            </p:audio>
          </p:childTnLst>
        </p:cTn>
      </p:par>
    </p:tnLst>
    <p:bldLst>
      <p:bldP spid="91150" grpId="0" autoUpdateAnimBg="0"/>
      <p:bldP spid="91151" grpId="0" autoUpdateAnimBg="0"/>
      <p:bldP spid="91152" grpId="0" autoUpdateAnimBg="0"/>
      <p:bldP spid="9115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AutoShape 3"/>
          <p:cNvSpPr>
            <a:spLocks noChangeArrowheads="1"/>
          </p:cNvSpPr>
          <p:nvPr/>
        </p:nvSpPr>
        <p:spPr bwMode="auto">
          <a:xfrm>
            <a:off x="914400" y="1676400"/>
            <a:ext cx="6858000" cy="3962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</a:rPr>
              <a:t>INCORRECT!</a:t>
            </a:r>
          </a:p>
        </p:txBody>
      </p:sp>
      <p:sp>
        <p:nvSpPr>
          <p:cNvPr id="9216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200400" y="5867400"/>
            <a:ext cx="2338388" cy="52863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hlinkClick r:id="rId2" action="ppaction://hlinksldjump"/>
              </a:rPr>
              <a:t>TRY AGAIN!</a:t>
            </a:r>
            <a:endParaRPr lang="en-US" sz="2800" b="1">
              <a:solidFill>
                <a:srgbClr val="FFFF00"/>
              </a:solidFill>
            </a:endParaRPr>
          </a:p>
        </p:txBody>
      </p:sp>
      <p:pic>
        <p:nvPicPr>
          <p:cNvPr id="92165" name="Picture 5" descr="j0079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"/>
            <a:ext cx="1620838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>
                <a:solidFill>
                  <a:srgbClr val="66CCFF"/>
                </a:solidFill>
              </a:rPr>
              <a:t>SCORE</a:t>
            </a:r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3429000" y="3048000"/>
            <a:ext cx="1860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</a:rPr>
              <a:t>$8,000</a:t>
            </a:r>
          </a:p>
        </p:txBody>
      </p:sp>
      <p:pic>
        <p:nvPicPr>
          <p:cNvPr id="93196" name="Picture 12" descr="bd048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495800"/>
            <a:ext cx="3581400" cy="2362200"/>
          </a:xfrm>
          <a:prstGeom prst="rect">
            <a:avLst/>
          </a:prstGeom>
          <a:noFill/>
        </p:spPr>
      </p:pic>
      <p:pic>
        <p:nvPicPr>
          <p:cNvPr id="93197" name="Picture 13" descr="bs00770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48200"/>
            <a:ext cx="2362200" cy="2209800"/>
          </a:xfrm>
          <a:prstGeom prst="rect">
            <a:avLst/>
          </a:prstGeom>
          <a:noFill/>
        </p:spPr>
      </p:pic>
      <p:sp>
        <p:nvSpPr>
          <p:cNvPr id="9319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Correct!</a:t>
            </a:r>
          </a:p>
        </p:txBody>
      </p:sp>
      <p:pic>
        <p:nvPicPr>
          <p:cNvPr id="93200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497a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</p:spPr>
      </p:pic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93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20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astest_finger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94211" name="AutoShape 3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12" name="AutoShape 4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15" name="AutoShape 7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22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0" y="-304800"/>
            <a:ext cx="990600" cy="304800"/>
          </a:xfrm>
        </p:spPr>
        <p:txBody>
          <a:bodyPr/>
          <a:lstStyle/>
          <a:p>
            <a:r>
              <a:rPr lang="en-US" sz="800">
                <a:solidFill>
                  <a:srgbClr val="FFFFFF"/>
                </a:solidFill>
              </a:rPr>
              <a:t>$16000 Question</a:t>
            </a:r>
          </a:p>
        </p:txBody>
      </p:sp>
      <p:sp>
        <p:nvSpPr>
          <p:cNvPr id="94223" name="Rectangle 15"/>
          <p:cNvSpPr>
            <a:spLocks noGrp="1" noChangeArrowheads="1"/>
          </p:cNvSpPr>
          <p:nvPr>
            <p:ph sz="quarter" idx="1"/>
          </p:nvPr>
        </p:nvSpPr>
        <p:spPr>
          <a:xfrm>
            <a:off x="304800" y="25146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5" action="ppaction://hlinksldjump"/>
              </a:rPr>
              <a:t>A: </a:t>
            </a:r>
            <a:r>
              <a:rPr lang="en-US" sz="2800" b="1">
                <a:solidFill>
                  <a:srgbClr val="FF9900"/>
                </a:solidFill>
              </a:rPr>
              <a:t>France</a:t>
            </a: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94224" name="Rectangle 16"/>
          <p:cNvSpPr>
            <a:spLocks noGrp="1" noChangeArrowheads="1"/>
          </p:cNvSpPr>
          <p:nvPr>
            <p:ph sz="quarter" idx="2"/>
          </p:nvPr>
        </p:nvSpPr>
        <p:spPr>
          <a:xfrm>
            <a:off x="4953000" y="30480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6" action="ppaction://hlinksldjump"/>
              </a:rPr>
              <a:t>B:</a:t>
            </a:r>
            <a:r>
              <a:rPr lang="en-US" b="1">
                <a:solidFill>
                  <a:srgbClr val="FF9900"/>
                </a:solidFill>
              </a:rPr>
              <a:t> </a:t>
            </a:r>
            <a:r>
              <a:rPr lang="en-US" sz="2800" b="1">
                <a:solidFill>
                  <a:srgbClr val="FF9900"/>
                </a:solidFill>
              </a:rPr>
              <a:t>The USA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94225" name="Rectangle 17"/>
          <p:cNvSpPr>
            <a:spLocks noGrp="1" noChangeArrowheads="1"/>
          </p:cNvSpPr>
          <p:nvPr>
            <p:ph sz="quarter" idx="3"/>
          </p:nvPr>
        </p:nvSpPr>
        <p:spPr>
          <a:xfrm>
            <a:off x="304800" y="4724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6" action="ppaction://hlinksldjump"/>
              </a:rPr>
              <a:t>C: </a:t>
            </a:r>
            <a:r>
              <a:rPr lang="en-US" sz="2800" b="1">
                <a:solidFill>
                  <a:srgbClr val="FF9900"/>
                </a:solidFill>
              </a:rPr>
              <a:t>Thailand</a:t>
            </a:r>
          </a:p>
        </p:txBody>
      </p:sp>
      <p:sp>
        <p:nvSpPr>
          <p:cNvPr id="94226" name="Rectangle 18"/>
          <p:cNvSpPr>
            <a:spLocks noGrp="1" noChangeArrowheads="1"/>
          </p:cNvSpPr>
          <p:nvPr>
            <p:ph sz="quarter" idx="4"/>
          </p:nvPr>
        </p:nvSpPr>
        <p:spPr>
          <a:xfrm>
            <a:off x="4953000" y="43434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sz="2400"/>
          </a:p>
          <a:p>
            <a:pPr algn="ctr"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6" action="ppaction://hlinksldjump"/>
              </a:rPr>
              <a:t>D:</a:t>
            </a:r>
            <a:r>
              <a:rPr lang="en-US" b="1">
                <a:solidFill>
                  <a:srgbClr val="FF9900"/>
                </a:solidFill>
              </a:rPr>
              <a:t> </a:t>
            </a:r>
            <a:r>
              <a:rPr lang="en-US" sz="2800" b="1">
                <a:solidFill>
                  <a:srgbClr val="FF9900"/>
                </a:solidFill>
              </a:rPr>
              <a:t>China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3429000" y="6172200"/>
            <a:ext cx="2360613" cy="466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$16,000 Question</a:t>
            </a:r>
          </a:p>
        </p:txBody>
      </p:sp>
      <p:pic>
        <p:nvPicPr>
          <p:cNvPr id="94232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QUESTION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</p:spPr>
      </p:pic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8382000" y="152400"/>
            <a:ext cx="762000" cy="6858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685800" y="1066800"/>
            <a:ext cx="777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</a:rPr>
              <a:t>Which is the most popular country in the world with tourists?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94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94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32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10"/>
                </p:tgtEl>
              </p:cMediaNode>
            </p:audio>
          </p:childTnLst>
        </p:cTn>
      </p:par>
    </p:tnLst>
    <p:bldLst>
      <p:bldP spid="94223" grpId="0" autoUpdateAnimBg="0"/>
      <p:bldP spid="94224" grpId="0" autoUpdateAnimBg="0"/>
      <p:bldP spid="94225" grpId="0" autoUpdateAnimBg="0"/>
      <p:bldP spid="9422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07" name="Group 295"/>
          <p:cNvGrpSpPr>
            <a:grpSpLocks/>
          </p:cNvGrpSpPr>
          <p:nvPr/>
        </p:nvGrpSpPr>
        <p:grpSpPr bwMode="auto">
          <a:xfrm>
            <a:off x="330200" y="228600"/>
            <a:ext cx="8340725" cy="6630988"/>
            <a:chOff x="208" y="144"/>
            <a:chExt cx="5254" cy="4177"/>
          </a:xfrm>
        </p:grpSpPr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3664" y="4032"/>
              <a:ext cx="1244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3712" y="4320"/>
              <a:ext cx="1198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3232" y="4176"/>
              <a:ext cx="276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5200" y="4176"/>
              <a:ext cx="230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 flipH="1">
              <a:off x="3520" y="4032"/>
              <a:ext cx="138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3520" y="4176"/>
              <a:ext cx="184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 flipV="1">
              <a:off x="4960" y="4176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4960" y="4032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3696" y="3648"/>
              <a:ext cx="1244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3744" y="3936"/>
              <a:ext cx="1198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>
              <a:off x="3264" y="3792"/>
              <a:ext cx="276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>
              <a:off x="5232" y="3792"/>
              <a:ext cx="230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 flipH="1">
              <a:off x="3552" y="3648"/>
              <a:ext cx="138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>
              <a:off x="3552" y="3792"/>
              <a:ext cx="184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 flipV="1">
              <a:off x="4992" y="3792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Line 19"/>
            <p:cNvSpPr>
              <a:spLocks noChangeShapeType="1"/>
            </p:cNvSpPr>
            <p:nvPr/>
          </p:nvSpPr>
          <p:spPr bwMode="auto">
            <a:xfrm>
              <a:off x="4992" y="3648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Line 20"/>
            <p:cNvSpPr>
              <a:spLocks noChangeShapeType="1"/>
            </p:cNvSpPr>
            <p:nvPr/>
          </p:nvSpPr>
          <p:spPr bwMode="auto">
            <a:xfrm>
              <a:off x="3696" y="3264"/>
              <a:ext cx="1244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>
              <a:off x="3744" y="3552"/>
              <a:ext cx="1198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3264" y="3408"/>
              <a:ext cx="276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>
              <a:off x="5232" y="3408"/>
              <a:ext cx="230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 flipH="1">
              <a:off x="3552" y="3264"/>
              <a:ext cx="138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>
              <a:off x="3552" y="3408"/>
              <a:ext cx="184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 flipV="1">
              <a:off x="4992" y="3408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>
              <a:off x="4992" y="3264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>
              <a:off x="3696" y="2880"/>
              <a:ext cx="1244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>
              <a:off x="3744" y="3168"/>
              <a:ext cx="1198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42" name="Line 30"/>
            <p:cNvSpPr>
              <a:spLocks noChangeShapeType="1"/>
            </p:cNvSpPr>
            <p:nvPr/>
          </p:nvSpPr>
          <p:spPr bwMode="auto">
            <a:xfrm>
              <a:off x="3264" y="3024"/>
              <a:ext cx="276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Line 31"/>
            <p:cNvSpPr>
              <a:spLocks noChangeShapeType="1"/>
            </p:cNvSpPr>
            <p:nvPr/>
          </p:nvSpPr>
          <p:spPr bwMode="auto">
            <a:xfrm>
              <a:off x="5232" y="3024"/>
              <a:ext cx="230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 flipH="1">
              <a:off x="3552" y="2880"/>
              <a:ext cx="138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>
              <a:off x="3552" y="3024"/>
              <a:ext cx="184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46" name="Line 34"/>
            <p:cNvSpPr>
              <a:spLocks noChangeShapeType="1"/>
            </p:cNvSpPr>
            <p:nvPr/>
          </p:nvSpPr>
          <p:spPr bwMode="auto">
            <a:xfrm flipV="1">
              <a:off x="4992" y="3024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47" name="Line 35"/>
            <p:cNvSpPr>
              <a:spLocks noChangeShapeType="1"/>
            </p:cNvSpPr>
            <p:nvPr/>
          </p:nvSpPr>
          <p:spPr bwMode="auto">
            <a:xfrm>
              <a:off x="4992" y="2880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48" name="Line 36"/>
            <p:cNvSpPr>
              <a:spLocks noChangeShapeType="1"/>
            </p:cNvSpPr>
            <p:nvPr/>
          </p:nvSpPr>
          <p:spPr bwMode="auto">
            <a:xfrm>
              <a:off x="3664" y="2496"/>
              <a:ext cx="1244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49" name="Line 37"/>
            <p:cNvSpPr>
              <a:spLocks noChangeShapeType="1"/>
            </p:cNvSpPr>
            <p:nvPr/>
          </p:nvSpPr>
          <p:spPr bwMode="auto">
            <a:xfrm>
              <a:off x="3712" y="2784"/>
              <a:ext cx="1198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50" name="Line 38"/>
            <p:cNvSpPr>
              <a:spLocks noChangeShapeType="1"/>
            </p:cNvSpPr>
            <p:nvPr/>
          </p:nvSpPr>
          <p:spPr bwMode="auto">
            <a:xfrm>
              <a:off x="3232" y="2640"/>
              <a:ext cx="276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51" name="Line 39"/>
            <p:cNvSpPr>
              <a:spLocks noChangeShapeType="1"/>
            </p:cNvSpPr>
            <p:nvPr/>
          </p:nvSpPr>
          <p:spPr bwMode="auto">
            <a:xfrm>
              <a:off x="5200" y="2640"/>
              <a:ext cx="230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52" name="Line 40"/>
            <p:cNvSpPr>
              <a:spLocks noChangeShapeType="1"/>
            </p:cNvSpPr>
            <p:nvPr/>
          </p:nvSpPr>
          <p:spPr bwMode="auto">
            <a:xfrm flipH="1">
              <a:off x="3520" y="2496"/>
              <a:ext cx="138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53" name="Line 41"/>
            <p:cNvSpPr>
              <a:spLocks noChangeShapeType="1"/>
            </p:cNvSpPr>
            <p:nvPr/>
          </p:nvSpPr>
          <p:spPr bwMode="auto">
            <a:xfrm>
              <a:off x="3520" y="2640"/>
              <a:ext cx="184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54" name="Line 42"/>
            <p:cNvSpPr>
              <a:spLocks noChangeShapeType="1"/>
            </p:cNvSpPr>
            <p:nvPr/>
          </p:nvSpPr>
          <p:spPr bwMode="auto">
            <a:xfrm flipV="1">
              <a:off x="4960" y="2640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55" name="Line 43"/>
            <p:cNvSpPr>
              <a:spLocks noChangeShapeType="1"/>
            </p:cNvSpPr>
            <p:nvPr/>
          </p:nvSpPr>
          <p:spPr bwMode="auto">
            <a:xfrm>
              <a:off x="4960" y="2496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56" name="Line 44"/>
            <p:cNvSpPr>
              <a:spLocks noChangeShapeType="1"/>
            </p:cNvSpPr>
            <p:nvPr/>
          </p:nvSpPr>
          <p:spPr bwMode="auto">
            <a:xfrm>
              <a:off x="3696" y="2112"/>
              <a:ext cx="1244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57" name="Line 45"/>
            <p:cNvSpPr>
              <a:spLocks noChangeShapeType="1"/>
            </p:cNvSpPr>
            <p:nvPr/>
          </p:nvSpPr>
          <p:spPr bwMode="auto">
            <a:xfrm>
              <a:off x="3744" y="2400"/>
              <a:ext cx="1198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58" name="Line 46"/>
            <p:cNvSpPr>
              <a:spLocks noChangeShapeType="1"/>
            </p:cNvSpPr>
            <p:nvPr/>
          </p:nvSpPr>
          <p:spPr bwMode="auto">
            <a:xfrm>
              <a:off x="3264" y="2256"/>
              <a:ext cx="276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59" name="Line 47"/>
            <p:cNvSpPr>
              <a:spLocks noChangeShapeType="1"/>
            </p:cNvSpPr>
            <p:nvPr/>
          </p:nvSpPr>
          <p:spPr bwMode="auto">
            <a:xfrm>
              <a:off x="5232" y="2256"/>
              <a:ext cx="230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60" name="Line 48"/>
            <p:cNvSpPr>
              <a:spLocks noChangeShapeType="1"/>
            </p:cNvSpPr>
            <p:nvPr/>
          </p:nvSpPr>
          <p:spPr bwMode="auto">
            <a:xfrm flipH="1">
              <a:off x="3552" y="2112"/>
              <a:ext cx="138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61" name="Line 49"/>
            <p:cNvSpPr>
              <a:spLocks noChangeShapeType="1"/>
            </p:cNvSpPr>
            <p:nvPr/>
          </p:nvSpPr>
          <p:spPr bwMode="auto">
            <a:xfrm>
              <a:off x="3552" y="2256"/>
              <a:ext cx="184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62" name="Line 50"/>
            <p:cNvSpPr>
              <a:spLocks noChangeShapeType="1"/>
            </p:cNvSpPr>
            <p:nvPr/>
          </p:nvSpPr>
          <p:spPr bwMode="auto">
            <a:xfrm flipV="1">
              <a:off x="4992" y="2256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63" name="Line 51"/>
            <p:cNvSpPr>
              <a:spLocks noChangeShapeType="1"/>
            </p:cNvSpPr>
            <p:nvPr/>
          </p:nvSpPr>
          <p:spPr bwMode="auto">
            <a:xfrm>
              <a:off x="4992" y="2112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64" name="Line 52"/>
            <p:cNvSpPr>
              <a:spLocks noChangeShapeType="1"/>
            </p:cNvSpPr>
            <p:nvPr/>
          </p:nvSpPr>
          <p:spPr bwMode="auto">
            <a:xfrm>
              <a:off x="3696" y="1728"/>
              <a:ext cx="1244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65" name="Line 53"/>
            <p:cNvSpPr>
              <a:spLocks noChangeShapeType="1"/>
            </p:cNvSpPr>
            <p:nvPr/>
          </p:nvSpPr>
          <p:spPr bwMode="auto">
            <a:xfrm>
              <a:off x="3744" y="2016"/>
              <a:ext cx="1198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66" name="Line 54"/>
            <p:cNvSpPr>
              <a:spLocks noChangeShapeType="1"/>
            </p:cNvSpPr>
            <p:nvPr/>
          </p:nvSpPr>
          <p:spPr bwMode="auto">
            <a:xfrm>
              <a:off x="3264" y="1872"/>
              <a:ext cx="276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67" name="Line 55"/>
            <p:cNvSpPr>
              <a:spLocks noChangeShapeType="1"/>
            </p:cNvSpPr>
            <p:nvPr/>
          </p:nvSpPr>
          <p:spPr bwMode="auto">
            <a:xfrm>
              <a:off x="5232" y="1872"/>
              <a:ext cx="230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68" name="Line 56"/>
            <p:cNvSpPr>
              <a:spLocks noChangeShapeType="1"/>
            </p:cNvSpPr>
            <p:nvPr/>
          </p:nvSpPr>
          <p:spPr bwMode="auto">
            <a:xfrm flipH="1">
              <a:off x="3552" y="1728"/>
              <a:ext cx="138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69" name="Line 57"/>
            <p:cNvSpPr>
              <a:spLocks noChangeShapeType="1"/>
            </p:cNvSpPr>
            <p:nvPr/>
          </p:nvSpPr>
          <p:spPr bwMode="auto">
            <a:xfrm>
              <a:off x="3552" y="1872"/>
              <a:ext cx="184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70" name="Line 58"/>
            <p:cNvSpPr>
              <a:spLocks noChangeShapeType="1"/>
            </p:cNvSpPr>
            <p:nvPr/>
          </p:nvSpPr>
          <p:spPr bwMode="auto">
            <a:xfrm flipV="1">
              <a:off x="4992" y="1872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71" name="Line 59"/>
            <p:cNvSpPr>
              <a:spLocks noChangeShapeType="1"/>
            </p:cNvSpPr>
            <p:nvPr/>
          </p:nvSpPr>
          <p:spPr bwMode="auto">
            <a:xfrm>
              <a:off x="4992" y="1728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72" name="Line 60"/>
            <p:cNvSpPr>
              <a:spLocks noChangeShapeType="1"/>
            </p:cNvSpPr>
            <p:nvPr/>
          </p:nvSpPr>
          <p:spPr bwMode="auto">
            <a:xfrm>
              <a:off x="3696" y="1344"/>
              <a:ext cx="1244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73" name="Line 61"/>
            <p:cNvSpPr>
              <a:spLocks noChangeShapeType="1"/>
            </p:cNvSpPr>
            <p:nvPr/>
          </p:nvSpPr>
          <p:spPr bwMode="auto">
            <a:xfrm>
              <a:off x="3744" y="1632"/>
              <a:ext cx="1198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74" name="Line 62"/>
            <p:cNvSpPr>
              <a:spLocks noChangeShapeType="1"/>
            </p:cNvSpPr>
            <p:nvPr/>
          </p:nvSpPr>
          <p:spPr bwMode="auto">
            <a:xfrm>
              <a:off x="3264" y="1488"/>
              <a:ext cx="276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75" name="Line 63"/>
            <p:cNvSpPr>
              <a:spLocks noChangeShapeType="1"/>
            </p:cNvSpPr>
            <p:nvPr/>
          </p:nvSpPr>
          <p:spPr bwMode="auto">
            <a:xfrm>
              <a:off x="5232" y="1488"/>
              <a:ext cx="230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76" name="Line 64"/>
            <p:cNvSpPr>
              <a:spLocks noChangeShapeType="1"/>
            </p:cNvSpPr>
            <p:nvPr/>
          </p:nvSpPr>
          <p:spPr bwMode="auto">
            <a:xfrm flipH="1">
              <a:off x="3552" y="1344"/>
              <a:ext cx="138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77" name="Line 65"/>
            <p:cNvSpPr>
              <a:spLocks noChangeShapeType="1"/>
            </p:cNvSpPr>
            <p:nvPr/>
          </p:nvSpPr>
          <p:spPr bwMode="auto">
            <a:xfrm>
              <a:off x="3552" y="1488"/>
              <a:ext cx="184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78" name="Line 66"/>
            <p:cNvSpPr>
              <a:spLocks noChangeShapeType="1"/>
            </p:cNvSpPr>
            <p:nvPr/>
          </p:nvSpPr>
          <p:spPr bwMode="auto">
            <a:xfrm flipV="1">
              <a:off x="4992" y="1488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79" name="Line 67"/>
            <p:cNvSpPr>
              <a:spLocks noChangeShapeType="1"/>
            </p:cNvSpPr>
            <p:nvPr/>
          </p:nvSpPr>
          <p:spPr bwMode="auto">
            <a:xfrm>
              <a:off x="4992" y="1344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08" name="Line 196"/>
            <p:cNvSpPr>
              <a:spLocks noChangeShapeType="1"/>
            </p:cNvSpPr>
            <p:nvPr/>
          </p:nvSpPr>
          <p:spPr bwMode="auto">
            <a:xfrm>
              <a:off x="3648" y="912"/>
              <a:ext cx="1244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09" name="Line 197"/>
            <p:cNvSpPr>
              <a:spLocks noChangeShapeType="1"/>
            </p:cNvSpPr>
            <p:nvPr/>
          </p:nvSpPr>
          <p:spPr bwMode="auto">
            <a:xfrm>
              <a:off x="3696" y="1200"/>
              <a:ext cx="1198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10" name="Line 198"/>
            <p:cNvSpPr>
              <a:spLocks noChangeShapeType="1"/>
            </p:cNvSpPr>
            <p:nvPr/>
          </p:nvSpPr>
          <p:spPr bwMode="auto">
            <a:xfrm>
              <a:off x="3216" y="1056"/>
              <a:ext cx="276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11" name="Line 199"/>
            <p:cNvSpPr>
              <a:spLocks noChangeShapeType="1"/>
            </p:cNvSpPr>
            <p:nvPr/>
          </p:nvSpPr>
          <p:spPr bwMode="auto">
            <a:xfrm>
              <a:off x="5184" y="1056"/>
              <a:ext cx="230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12" name="Line 200"/>
            <p:cNvSpPr>
              <a:spLocks noChangeShapeType="1"/>
            </p:cNvSpPr>
            <p:nvPr/>
          </p:nvSpPr>
          <p:spPr bwMode="auto">
            <a:xfrm flipH="1">
              <a:off x="3504" y="912"/>
              <a:ext cx="138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13" name="Line 201"/>
            <p:cNvSpPr>
              <a:spLocks noChangeShapeType="1"/>
            </p:cNvSpPr>
            <p:nvPr/>
          </p:nvSpPr>
          <p:spPr bwMode="auto">
            <a:xfrm>
              <a:off x="3504" y="1056"/>
              <a:ext cx="184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14" name="Line 202"/>
            <p:cNvSpPr>
              <a:spLocks noChangeShapeType="1"/>
            </p:cNvSpPr>
            <p:nvPr/>
          </p:nvSpPr>
          <p:spPr bwMode="auto">
            <a:xfrm flipV="1">
              <a:off x="4944" y="1056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15" name="Line 203"/>
            <p:cNvSpPr>
              <a:spLocks noChangeShapeType="1"/>
            </p:cNvSpPr>
            <p:nvPr/>
          </p:nvSpPr>
          <p:spPr bwMode="auto">
            <a:xfrm>
              <a:off x="4944" y="912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16" name="Line 204"/>
            <p:cNvSpPr>
              <a:spLocks noChangeShapeType="1"/>
            </p:cNvSpPr>
            <p:nvPr/>
          </p:nvSpPr>
          <p:spPr bwMode="auto">
            <a:xfrm>
              <a:off x="672" y="3648"/>
              <a:ext cx="1244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17" name="Line 205"/>
            <p:cNvSpPr>
              <a:spLocks noChangeShapeType="1"/>
            </p:cNvSpPr>
            <p:nvPr/>
          </p:nvSpPr>
          <p:spPr bwMode="auto">
            <a:xfrm>
              <a:off x="720" y="3936"/>
              <a:ext cx="1198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18" name="Line 206"/>
            <p:cNvSpPr>
              <a:spLocks noChangeShapeType="1"/>
            </p:cNvSpPr>
            <p:nvPr/>
          </p:nvSpPr>
          <p:spPr bwMode="auto">
            <a:xfrm>
              <a:off x="240" y="3792"/>
              <a:ext cx="276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19" name="Line 207"/>
            <p:cNvSpPr>
              <a:spLocks noChangeShapeType="1"/>
            </p:cNvSpPr>
            <p:nvPr/>
          </p:nvSpPr>
          <p:spPr bwMode="auto">
            <a:xfrm>
              <a:off x="2208" y="3792"/>
              <a:ext cx="230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20" name="Line 208"/>
            <p:cNvSpPr>
              <a:spLocks noChangeShapeType="1"/>
            </p:cNvSpPr>
            <p:nvPr/>
          </p:nvSpPr>
          <p:spPr bwMode="auto">
            <a:xfrm flipH="1">
              <a:off x="528" y="3648"/>
              <a:ext cx="138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21" name="Line 209"/>
            <p:cNvSpPr>
              <a:spLocks noChangeShapeType="1"/>
            </p:cNvSpPr>
            <p:nvPr/>
          </p:nvSpPr>
          <p:spPr bwMode="auto">
            <a:xfrm>
              <a:off x="528" y="3792"/>
              <a:ext cx="184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22" name="Line 210"/>
            <p:cNvSpPr>
              <a:spLocks noChangeShapeType="1"/>
            </p:cNvSpPr>
            <p:nvPr/>
          </p:nvSpPr>
          <p:spPr bwMode="auto">
            <a:xfrm flipV="1">
              <a:off x="1968" y="3792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23" name="Line 211"/>
            <p:cNvSpPr>
              <a:spLocks noChangeShapeType="1"/>
            </p:cNvSpPr>
            <p:nvPr/>
          </p:nvSpPr>
          <p:spPr bwMode="auto">
            <a:xfrm>
              <a:off x="1968" y="3648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24" name="Line 212"/>
            <p:cNvSpPr>
              <a:spLocks noChangeShapeType="1"/>
            </p:cNvSpPr>
            <p:nvPr/>
          </p:nvSpPr>
          <p:spPr bwMode="auto">
            <a:xfrm>
              <a:off x="672" y="3264"/>
              <a:ext cx="1244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25" name="Line 213"/>
            <p:cNvSpPr>
              <a:spLocks noChangeShapeType="1"/>
            </p:cNvSpPr>
            <p:nvPr/>
          </p:nvSpPr>
          <p:spPr bwMode="auto">
            <a:xfrm>
              <a:off x="720" y="3552"/>
              <a:ext cx="1198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26" name="Line 214"/>
            <p:cNvSpPr>
              <a:spLocks noChangeShapeType="1"/>
            </p:cNvSpPr>
            <p:nvPr/>
          </p:nvSpPr>
          <p:spPr bwMode="auto">
            <a:xfrm>
              <a:off x="240" y="3408"/>
              <a:ext cx="276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27" name="Line 215"/>
            <p:cNvSpPr>
              <a:spLocks noChangeShapeType="1"/>
            </p:cNvSpPr>
            <p:nvPr/>
          </p:nvSpPr>
          <p:spPr bwMode="auto">
            <a:xfrm>
              <a:off x="2208" y="3408"/>
              <a:ext cx="230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28" name="Line 216"/>
            <p:cNvSpPr>
              <a:spLocks noChangeShapeType="1"/>
            </p:cNvSpPr>
            <p:nvPr/>
          </p:nvSpPr>
          <p:spPr bwMode="auto">
            <a:xfrm flipH="1">
              <a:off x="528" y="3264"/>
              <a:ext cx="138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29" name="Line 217"/>
            <p:cNvSpPr>
              <a:spLocks noChangeShapeType="1"/>
            </p:cNvSpPr>
            <p:nvPr/>
          </p:nvSpPr>
          <p:spPr bwMode="auto">
            <a:xfrm>
              <a:off x="528" y="3408"/>
              <a:ext cx="184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30" name="Line 218"/>
            <p:cNvSpPr>
              <a:spLocks noChangeShapeType="1"/>
            </p:cNvSpPr>
            <p:nvPr/>
          </p:nvSpPr>
          <p:spPr bwMode="auto">
            <a:xfrm flipV="1">
              <a:off x="1968" y="3408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31" name="Line 219"/>
            <p:cNvSpPr>
              <a:spLocks noChangeShapeType="1"/>
            </p:cNvSpPr>
            <p:nvPr/>
          </p:nvSpPr>
          <p:spPr bwMode="auto">
            <a:xfrm>
              <a:off x="1968" y="3264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32" name="Line 220"/>
            <p:cNvSpPr>
              <a:spLocks noChangeShapeType="1"/>
            </p:cNvSpPr>
            <p:nvPr/>
          </p:nvSpPr>
          <p:spPr bwMode="auto">
            <a:xfrm>
              <a:off x="672" y="2880"/>
              <a:ext cx="1244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33" name="Line 221"/>
            <p:cNvSpPr>
              <a:spLocks noChangeShapeType="1"/>
            </p:cNvSpPr>
            <p:nvPr/>
          </p:nvSpPr>
          <p:spPr bwMode="auto">
            <a:xfrm>
              <a:off x="720" y="3168"/>
              <a:ext cx="1198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34" name="Line 222"/>
            <p:cNvSpPr>
              <a:spLocks noChangeShapeType="1"/>
            </p:cNvSpPr>
            <p:nvPr/>
          </p:nvSpPr>
          <p:spPr bwMode="auto">
            <a:xfrm>
              <a:off x="240" y="3024"/>
              <a:ext cx="276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35" name="Line 223"/>
            <p:cNvSpPr>
              <a:spLocks noChangeShapeType="1"/>
            </p:cNvSpPr>
            <p:nvPr/>
          </p:nvSpPr>
          <p:spPr bwMode="auto">
            <a:xfrm>
              <a:off x="2208" y="3024"/>
              <a:ext cx="230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36" name="Line 224"/>
            <p:cNvSpPr>
              <a:spLocks noChangeShapeType="1"/>
            </p:cNvSpPr>
            <p:nvPr/>
          </p:nvSpPr>
          <p:spPr bwMode="auto">
            <a:xfrm flipH="1">
              <a:off x="528" y="2880"/>
              <a:ext cx="138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37" name="Line 225"/>
            <p:cNvSpPr>
              <a:spLocks noChangeShapeType="1"/>
            </p:cNvSpPr>
            <p:nvPr/>
          </p:nvSpPr>
          <p:spPr bwMode="auto">
            <a:xfrm>
              <a:off x="528" y="3024"/>
              <a:ext cx="184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38" name="Line 226"/>
            <p:cNvSpPr>
              <a:spLocks noChangeShapeType="1"/>
            </p:cNvSpPr>
            <p:nvPr/>
          </p:nvSpPr>
          <p:spPr bwMode="auto">
            <a:xfrm flipV="1">
              <a:off x="1968" y="3024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39" name="Line 227"/>
            <p:cNvSpPr>
              <a:spLocks noChangeShapeType="1"/>
            </p:cNvSpPr>
            <p:nvPr/>
          </p:nvSpPr>
          <p:spPr bwMode="auto">
            <a:xfrm>
              <a:off x="1968" y="2880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40" name="Line 228"/>
            <p:cNvSpPr>
              <a:spLocks noChangeShapeType="1"/>
            </p:cNvSpPr>
            <p:nvPr/>
          </p:nvSpPr>
          <p:spPr bwMode="auto">
            <a:xfrm>
              <a:off x="640" y="2496"/>
              <a:ext cx="1244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41" name="Line 229"/>
            <p:cNvSpPr>
              <a:spLocks noChangeShapeType="1"/>
            </p:cNvSpPr>
            <p:nvPr/>
          </p:nvSpPr>
          <p:spPr bwMode="auto">
            <a:xfrm>
              <a:off x="688" y="2784"/>
              <a:ext cx="1198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42" name="Line 230"/>
            <p:cNvSpPr>
              <a:spLocks noChangeShapeType="1"/>
            </p:cNvSpPr>
            <p:nvPr/>
          </p:nvSpPr>
          <p:spPr bwMode="auto">
            <a:xfrm>
              <a:off x="208" y="2640"/>
              <a:ext cx="276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43" name="Line 231"/>
            <p:cNvSpPr>
              <a:spLocks noChangeShapeType="1"/>
            </p:cNvSpPr>
            <p:nvPr/>
          </p:nvSpPr>
          <p:spPr bwMode="auto">
            <a:xfrm>
              <a:off x="2176" y="2640"/>
              <a:ext cx="230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44" name="Line 232"/>
            <p:cNvSpPr>
              <a:spLocks noChangeShapeType="1"/>
            </p:cNvSpPr>
            <p:nvPr/>
          </p:nvSpPr>
          <p:spPr bwMode="auto">
            <a:xfrm flipH="1">
              <a:off x="496" y="2496"/>
              <a:ext cx="138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45" name="Line 233"/>
            <p:cNvSpPr>
              <a:spLocks noChangeShapeType="1"/>
            </p:cNvSpPr>
            <p:nvPr/>
          </p:nvSpPr>
          <p:spPr bwMode="auto">
            <a:xfrm>
              <a:off x="496" y="2640"/>
              <a:ext cx="184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46" name="Line 234"/>
            <p:cNvSpPr>
              <a:spLocks noChangeShapeType="1"/>
            </p:cNvSpPr>
            <p:nvPr/>
          </p:nvSpPr>
          <p:spPr bwMode="auto">
            <a:xfrm flipV="1">
              <a:off x="1936" y="2640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47" name="Line 235"/>
            <p:cNvSpPr>
              <a:spLocks noChangeShapeType="1"/>
            </p:cNvSpPr>
            <p:nvPr/>
          </p:nvSpPr>
          <p:spPr bwMode="auto">
            <a:xfrm>
              <a:off x="1936" y="2496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48" name="Line 236"/>
            <p:cNvSpPr>
              <a:spLocks noChangeShapeType="1"/>
            </p:cNvSpPr>
            <p:nvPr/>
          </p:nvSpPr>
          <p:spPr bwMode="auto">
            <a:xfrm>
              <a:off x="672" y="2112"/>
              <a:ext cx="1244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49" name="Line 237"/>
            <p:cNvSpPr>
              <a:spLocks noChangeShapeType="1"/>
            </p:cNvSpPr>
            <p:nvPr/>
          </p:nvSpPr>
          <p:spPr bwMode="auto">
            <a:xfrm>
              <a:off x="720" y="2400"/>
              <a:ext cx="1198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50" name="Line 238"/>
            <p:cNvSpPr>
              <a:spLocks noChangeShapeType="1"/>
            </p:cNvSpPr>
            <p:nvPr/>
          </p:nvSpPr>
          <p:spPr bwMode="auto">
            <a:xfrm>
              <a:off x="240" y="2256"/>
              <a:ext cx="276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51" name="Line 239"/>
            <p:cNvSpPr>
              <a:spLocks noChangeShapeType="1"/>
            </p:cNvSpPr>
            <p:nvPr/>
          </p:nvSpPr>
          <p:spPr bwMode="auto">
            <a:xfrm>
              <a:off x="2208" y="2256"/>
              <a:ext cx="230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52" name="Line 240"/>
            <p:cNvSpPr>
              <a:spLocks noChangeShapeType="1"/>
            </p:cNvSpPr>
            <p:nvPr/>
          </p:nvSpPr>
          <p:spPr bwMode="auto">
            <a:xfrm flipH="1">
              <a:off x="528" y="2112"/>
              <a:ext cx="138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53" name="Line 241"/>
            <p:cNvSpPr>
              <a:spLocks noChangeShapeType="1"/>
            </p:cNvSpPr>
            <p:nvPr/>
          </p:nvSpPr>
          <p:spPr bwMode="auto">
            <a:xfrm>
              <a:off x="528" y="2256"/>
              <a:ext cx="184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54" name="Line 242"/>
            <p:cNvSpPr>
              <a:spLocks noChangeShapeType="1"/>
            </p:cNvSpPr>
            <p:nvPr/>
          </p:nvSpPr>
          <p:spPr bwMode="auto">
            <a:xfrm flipV="1">
              <a:off x="1968" y="2256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55" name="Line 243"/>
            <p:cNvSpPr>
              <a:spLocks noChangeShapeType="1"/>
            </p:cNvSpPr>
            <p:nvPr/>
          </p:nvSpPr>
          <p:spPr bwMode="auto">
            <a:xfrm>
              <a:off x="1968" y="2112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56" name="Line 244"/>
            <p:cNvSpPr>
              <a:spLocks noChangeShapeType="1"/>
            </p:cNvSpPr>
            <p:nvPr/>
          </p:nvSpPr>
          <p:spPr bwMode="auto">
            <a:xfrm>
              <a:off x="672" y="1104"/>
              <a:ext cx="1244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57" name="Line 245"/>
            <p:cNvSpPr>
              <a:spLocks noChangeShapeType="1"/>
            </p:cNvSpPr>
            <p:nvPr/>
          </p:nvSpPr>
          <p:spPr bwMode="auto">
            <a:xfrm>
              <a:off x="720" y="1392"/>
              <a:ext cx="1198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58" name="Line 246"/>
            <p:cNvSpPr>
              <a:spLocks noChangeShapeType="1"/>
            </p:cNvSpPr>
            <p:nvPr/>
          </p:nvSpPr>
          <p:spPr bwMode="auto">
            <a:xfrm>
              <a:off x="240" y="1248"/>
              <a:ext cx="276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59" name="Line 247"/>
            <p:cNvSpPr>
              <a:spLocks noChangeShapeType="1"/>
            </p:cNvSpPr>
            <p:nvPr/>
          </p:nvSpPr>
          <p:spPr bwMode="auto">
            <a:xfrm>
              <a:off x="2208" y="1248"/>
              <a:ext cx="230" cy="1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60" name="Line 248"/>
            <p:cNvSpPr>
              <a:spLocks noChangeShapeType="1"/>
            </p:cNvSpPr>
            <p:nvPr/>
          </p:nvSpPr>
          <p:spPr bwMode="auto">
            <a:xfrm flipH="1">
              <a:off x="528" y="1104"/>
              <a:ext cx="138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61" name="Line 249"/>
            <p:cNvSpPr>
              <a:spLocks noChangeShapeType="1"/>
            </p:cNvSpPr>
            <p:nvPr/>
          </p:nvSpPr>
          <p:spPr bwMode="auto">
            <a:xfrm>
              <a:off x="528" y="1248"/>
              <a:ext cx="184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62" name="Line 250"/>
            <p:cNvSpPr>
              <a:spLocks noChangeShapeType="1"/>
            </p:cNvSpPr>
            <p:nvPr/>
          </p:nvSpPr>
          <p:spPr bwMode="auto">
            <a:xfrm flipV="1">
              <a:off x="1968" y="1248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63" name="Line 251"/>
            <p:cNvSpPr>
              <a:spLocks noChangeShapeType="1"/>
            </p:cNvSpPr>
            <p:nvPr/>
          </p:nvSpPr>
          <p:spPr bwMode="auto">
            <a:xfrm>
              <a:off x="1968" y="1104"/>
              <a:ext cx="230" cy="14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72" name="Text Box 260"/>
            <p:cNvSpPr txBox="1">
              <a:spLocks noChangeArrowheads="1"/>
            </p:cNvSpPr>
            <p:nvPr/>
          </p:nvSpPr>
          <p:spPr bwMode="auto">
            <a:xfrm>
              <a:off x="624" y="144"/>
              <a:ext cx="4717" cy="44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66CC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MILLIONAIRE SCOREBOARD</a:t>
              </a:r>
            </a:p>
          </p:txBody>
        </p:sp>
        <p:sp>
          <p:nvSpPr>
            <p:cNvPr id="13573" name="Text Box 261"/>
            <p:cNvSpPr txBox="1">
              <a:spLocks noChangeArrowheads="1"/>
            </p:cNvSpPr>
            <p:nvPr/>
          </p:nvSpPr>
          <p:spPr bwMode="auto">
            <a:xfrm>
              <a:off x="4080" y="4032"/>
              <a:ext cx="624" cy="28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hlinkClick r:id="rId2" action="ppaction://hlinksldjump"/>
                </a:rPr>
                <a:t>$100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574" name="Text Box 262"/>
            <p:cNvSpPr txBox="1">
              <a:spLocks noChangeArrowheads="1"/>
            </p:cNvSpPr>
            <p:nvPr/>
          </p:nvSpPr>
          <p:spPr bwMode="auto">
            <a:xfrm>
              <a:off x="4080" y="3648"/>
              <a:ext cx="624" cy="28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hlinkClick r:id="rId3" action="ppaction://hlinksldjump"/>
                </a:rPr>
                <a:t>$200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575" name="Text Box 263"/>
            <p:cNvSpPr txBox="1">
              <a:spLocks noChangeArrowheads="1"/>
            </p:cNvSpPr>
            <p:nvPr/>
          </p:nvSpPr>
          <p:spPr bwMode="auto">
            <a:xfrm>
              <a:off x="4080" y="3264"/>
              <a:ext cx="624" cy="28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hlinkClick r:id="rId4" action="ppaction://hlinksldjump"/>
                </a:rPr>
                <a:t>$300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576" name="Text Box 264"/>
            <p:cNvSpPr txBox="1">
              <a:spLocks noChangeArrowheads="1"/>
            </p:cNvSpPr>
            <p:nvPr/>
          </p:nvSpPr>
          <p:spPr bwMode="auto">
            <a:xfrm>
              <a:off x="4080" y="2880"/>
              <a:ext cx="624" cy="28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hlinkClick r:id="rId5" action="ppaction://hlinksldjump"/>
                </a:rPr>
                <a:t>$500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577" name="Text Box 265"/>
            <p:cNvSpPr txBox="1">
              <a:spLocks noChangeArrowheads="1"/>
            </p:cNvSpPr>
            <p:nvPr/>
          </p:nvSpPr>
          <p:spPr bwMode="auto">
            <a:xfrm>
              <a:off x="4080" y="2496"/>
              <a:ext cx="644" cy="28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hlinkClick r:id="rId6" action="ppaction://hlinksldjump"/>
                </a:rPr>
                <a:t>$1,000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578" name="Text Box 266"/>
            <p:cNvSpPr txBox="1">
              <a:spLocks noChangeArrowheads="1"/>
            </p:cNvSpPr>
            <p:nvPr/>
          </p:nvSpPr>
          <p:spPr bwMode="auto">
            <a:xfrm>
              <a:off x="4080" y="2112"/>
              <a:ext cx="644" cy="28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hlinkClick r:id="rId7" action="ppaction://hlinksldjump"/>
                </a:rPr>
                <a:t>$2,000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579" name="Text Box 267"/>
            <p:cNvSpPr txBox="1">
              <a:spLocks noChangeArrowheads="1"/>
            </p:cNvSpPr>
            <p:nvPr/>
          </p:nvSpPr>
          <p:spPr bwMode="auto">
            <a:xfrm>
              <a:off x="4080" y="1728"/>
              <a:ext cx="644" cy="28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hlinkClick r:id="rId8" action="ppaction://hlinksldjump"/>
                </a:rPr>
                <a:t>$4,000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580" name="Text Box 268"/>
            <p:cNvSpPr txBox="1">
              <a:spLocks noChangeArrowheads="1"/>
            </p:cNvSpPr>
            <p:nvPr/>
          </p:nvSpPr>
          <p:spPr bwMode="auto">
            <a:xfrm>
              <a:off x="4080" y="1344"/>
              <a:ext cx="644" cy="28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hlinkClick r:id="rId9" action="ppaction://hlinksldjump"/>
                </a:rPr>
                <a:t>$8,000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581" name="Text Box 269"/>
            <p:cNvSpPr txBox="1">
              <a:spLocks noChangeArrowheads="1"/>
            </p:cNvSpPr>
            <p:nvPr/>
          </p:nvSpPr>
          <p:spPr bwMode="auto">
            <a:xfrm>
              <a:off x="4016" y="912"/>
              <a:ext cx="740" cy="28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hlinkClick r:id="rId10" action="ppaction://hlinksldjump"/>
                </a:rPr>
                <a:t>$16,000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582" name="Text Box 270"/>
            <p:cNvSpPr txBox="1">
              <a:spLocks noChangeArrowheads="1"/>
            </p:cNvSpPr>
            <p:nvPr/>
          </p:nvSpPr>
          <p:spPr bwMode="auto">
            <a:xfrm>
              <a:off x="912" y="3648"/>
              <a:ext cx="816" cy="28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hlinkClick r:id="rId11" action="ppaction://hlinksldjump"/>
                </a:rPr>
                <a:t>$32,000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583" name="Text Box 271"/>
            <p:cNvSpPr txBox="1">
              <a:spLocks noChangeArrowheads="1"/>
            </p:cNvSpPr>
            <p:nvPr/>
          </p:nvSpPr>
          <p:spPr bwMode="auto">
            <a:xfrm>
              <a:off x="912" y="3264"/>
              <a:ext cx="816" cy="28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hlinkClick r:id="rId12" action="ppaction://hlinksldjump"/>
                </a:rPr>
                <a:t>$64,000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584" name="Text Box 272"/>
            <p:cNvSpPr txBox="1">
              <a:spLocks noChangeArrowheads="1"/>
            </p:cNvSpPr>
            <p:nvPr/>
          </p:nvSpPr>
          <p:spPr bwMode="auto">
            <a:xfrm>
              <a:off x="912" y="2880"/>
              <a:ext cx="836" cy="28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hlinkClick r:id="rId13" action="ppaction://hlinksldjump"/>
                </a:rPr>
                <a:t>$125,000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585" name="Text Box 273"/>
            <p:cNvSpPr txBox="1">
              <a:spLocks noChangeArrowheads="1"/>
            </p:cNvSpPr>
            <p:nvPr/>
          </p:nvSpPr>
          <p:spPr bwMode="auto">
            <a:xfrm>
              <a:off x="912" y="2496"/>
              <a:ext cx="836" cy="28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hlinkClick r:id="rId14" action="ppaction://hlinksldjump"/>
                </a:rPr>
                <a:t>$250,000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586" name="Text Box 274"/>
            <p:cNvSpPr txBox="1">
              <a:spLocks noChangeArrowheads="1"/>
            </p:cNvSpPr>
            <p:nvPr/>
          </p:nvSpPr>
          <p:spPr bwMode="auto">
            <a:xfrm>
              <a:off x="912" y="2112"/>
              <a:ext cx="836" cy="28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hlinkClick r:id="rId15" action="ppaction://hlinksldjump"/>
                </a:rPr>
                <a:t>$500,000</a:t>
              </a: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587" name="Text Box 275"/>
            <p:cNvSpPr txBox="1">
              <a:spLocks noChangeArrowheads="1"/>
            </p:cNvSpPr>
            <p:nvPr/>
          </p:nvSpPr>
          <p:spPr bwMode="auto">
            <a:xfrm>
              <a:off x="720" y="1104"/>
              <a:ext cx="1231" cy="288"/>
            </a:xfrm>
            <a:prstGeom prst="rect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hlinkClick r:id="rId16" action="ppaction://hlinksldjump"/>
                </a:rPr>
                <a:t>$1 MILLION</a:t>
              </a: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AutoShape 3"/>
          <p:cNvSpPr>
            <a:spLocks noChangeArrowheads="1"/>
          </p:cNvSpPr>
          <p:nvPr/>
        </p:nvSpPr>
        <p:spPr bwMode="auto">
          <a:xfrm>
            <a:off x="914400" y="1676400"/>
            <a:ext cx="6858000" cy="3962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</a:rPr>
              <a:t>INCORRECT!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200400" y="5867400"/>
            <a:ext cx="2338388" cy="52863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hlinkClick r:id="rId2" action="ppaction://hlinksldjump"/>
              </a:rPr>
              <a:t>TRY AGAIN!</a:t>
            </a:r>
            <a:endParaRPr lang="en-US" sz="2800" b="1">
              <a:solidFill>
                <a:srgbClr val="FFFF00"/>
              </a:solidFill>
            </a:endParaRPr>
          </a:p>
        </p:txBody>
      </p:sp>
      <p:pic>
        <p:nvPicPr>
          <p:cNvPr id="95237" name="Picture 5" descr="j0079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"/>
            <a:ext cx="1620838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>
                <a:solidFill>
                  <a:srgbClr val="66CCFF"/>
                </a:solidFill>
              </a:rPr>
              <a:t>SCORE</a:t>
            </a:r>
          </a:p>
        </p:txBody>
      </p:sp>
      <p:sp>
        <p:nvSpPr>
          <p:cNvPr id="96259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3200400" y="3048000"/>
            <a:ext cx="2165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</a:rPr>
              <a:t>$16,000</a:t>
            </a:r>
          </a:p>
        </p:txBody>
      </p:sp>
      <p:pic>
        <p:nvPicPr>
          <p:cNvPr id="96268" name="Picture 12" descr="bd048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95800"/>
            <a:ext cx="3657600" cy="2362200"/>
          </a:xfrm>
          <a:prstGeom prst="rect">
            <a:avLst/>
          </a:prstGeom>
          <a:noFill/>
        </p:spPr>
      </p:pic>
      <p:pic>
        <p:nvPicPr>
          <p:cNvPr id="96269" name="Picture 13" descr="bs00770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48200"/>
            <a:ext cx="2362200" cy="2209800"/>
          </a:xfrm>
          <a:prstGeom prst="rect">
            <a:avLst/>
          </a:prstGeom>
          <a:noFill/>
        </p:spPr>
      </p:pic>
      <p:sp>
        <p:nvSpPr>
          <p:cNvPr id="9627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Correct!</a:t>
            </a:r>
          </a:p>
        </p:txBody>
      </p:sp>
      <p:pic>
        <p:nvPicPr>
          <p:cNvPr id="96272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497a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</p:spPr>
      </p:pic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96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7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83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84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86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93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-76200" y="-304800"/>
            <a:ext cx="1066800" cy="304800"/>
          </a:xfrm>
        </p:spPr>
        <p:txBody>
          <a:bodyPr/>
          <a:lstStyle/>
          <a:p>
            <a:r>
              <a:rPr lang="en-US" sz="800">
                <a:solidFill>
                  <a:srgbClr val="FFFFFF"/>
                </a:solidFill>
              </a:rPr>
              <a:t>$32000 Question</a:t>
            </a:r>
          </a:p>
        </p:txBody>
      </p:sp>
      <p:sp>
        <p:nvSpPr>
          <p:cNvPr id="97294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04800" y="25146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A:</a:t>
            </a:r>
            <a:r>
              <a:rPr lang="en-US" b="1">
                <a:solidFill>
                  <a:srgbClr val="FF9900"/>
                </a:solidFill>
              </a:rPr>
              <a:t> </a:t>
            </a:r>
            <a:r>
              <a:rPr lang="en-US" sz="2800" b="1">
                <a:solidFill>
                  <a:srgbClr val="FF9900"/>
                </a:solidFill>
              </a:rPr>
              <a:t>The USA</a:t>
            </a: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97295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953000" y="30480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B:</a:t>
            </a:r>
            <a:r>
              <a:rPr lang="en-US" b="1">
                <a:solidFill>
                  <a:srgbClr val="FF9900"/>
                </a:solidFill>
              </a:rPr>
              <a:t> </a:t>
            </a:r>
            <a:r>
              <a:rPr lang="en-US" sz="2800" b="1">
                <a:solidFill>
                  <a:srgbClr val="FF9900"/>
                </a:solidFill>
              </a:rPr>
              <a:t>France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97296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724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C:</a:t>
            </a:r>
            <a:r>
              <a:rPr lang="en-US" b="1">
                <a:solidFill>
                  <a:srgbClr val="FF9900"/>
                </a:solidFill>
              </a:rPr>
              <a:t> </a:t>
            </a:r>
            <a:r>
              <a:rPr lang="en-US" sz="2800" b="1">
                <a:solidFill>
                  <a:srgbClr val="FF9900"/>
                </a:solidFill>
              </a:rPr>
              <a:t>Canada</a:t>
            </a:r>
          </a:p>
        </p:txBody>
      </p:sp>
      <p:sp>
        <p:nvSpPr>
          <p:cNvPr id="97297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53000" y="43434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sz="2400"/>
          </a:p>
          <a:p>
            <a:pPr algn="ctr"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5" action="ppaction://hlinksldjump"/>
              </a:rPr>
              <a:t>D:</a:t>
            </a:r>
            <a:r>
              <a:rPr lang="en-US" b="1">
                <a:solidFill>
                  <a:srgbClr val="FF9900"/>
                </a:solidFill>
              </a:rPr>
              <a:t> </a:t>
            </a:r>
            <a:r>
              <a:rPr lang="en-US" sz="2800" b="1">
                <a:solidFill>
                  <a:srgbClr val="FF9900"/>
                </a:solidFill>
              </a:rPr>
              <a:t>Japan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99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3505200" y="6172200"/>
            <a:ext cx="2360613" cy="466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$32,000 Question</a:t>
            </a:r>
          </a:p>
        </p:txBody>
      </p:sp>
      <p:pic>
        <p:nvPicPr>
          <p:cNvPr id="97302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astest_finge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97303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7304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QUESTION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</p:spPr>
      </p:pic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8382000" y="228600"/>
            <a:ext cx="762000" cy="6858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306" name="Text Box 26"/>
          <p:cNvSpPr txBox="1">
            <a:spLocks noChangeArrowheads="1"/>
          </p:cNvSpPr>
          <p:nvPr/>
        </p:nvSpPr>
        <p:spPr bwMode="auto">
          <a:xfrm>
            <a:off x="685800" y="1066800"/>
            <a:ext cx="777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</a:rPr>
              <a:t>Which country has the most popular theme park in the world?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97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97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304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302"/>
                </p:tgtEl>
              </p:cMediaNode>
            </p:audio>
          </p:childTnLst>
        </p:cTn>
      </p:par>
    </p:tnLst>
    <p:bldLst>
      <p:bldP spid="97294" grpId="0" autoUpdateAnimBg="0"/>
      <p:bldP spid="97295" grpId="0" autoUpdateAnimBg="0"/>
      <p:bldP spid="97296" grpId="0" autoUpdateAnimBg="0"/>
      <p:bldP spid="9729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AutoShape 3"/>
          <p:cNvSpPr>
            <a:spLocks noChangeArrowheads="1"/>
          </p:cNvSpPr>
          <p:nvPr/>
        </p:nvSpPr>
        <p:spPr bwMode="auto">
          <a:xfrm>
            <a:off x="914400" y="1676400"/>
            <a:ext cx="6858000" cy="3962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</a:rPr>
              <a:t>INCORRECT!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200400" y="5867400"/>
            <a:ext cx="2338388" cy="52863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hlinkClick r:id="rId2" action="ppaction://hlinksldjump"/>
              </a:rPr>
              <a:t>TRY AGAIN!</a:t>
            </a:r>
            <a:endParaRPr lang="en-US" sz="2800" b="1">
              <a:solidFill>
                <a:srgbClr val="FFFF00"/>
              </a:solidFill>
            </a:endParaRPr>
          </a:p>
        </p:txBody>
      </p:sp>
      <p:pic>
        <p:nvPicPr>
          <p:cNvPr id="98309" name="Picture 5" descr="j0079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"/>
            <a:ext cx="1620838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>
                <a:solidFill>
                  <a:srgbClr val="66CCFF"/>
                </a:solidFill>
              </a:rPr>
              <a:t>SCORE</a:t>
            </a:r>
          </a:p>
        </p:txBody>
      </p:sp>
      <p:sp>
        <p:nvSpPr>
          <p:cNvPr id="99331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35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3048000" y="3048000"/>
            <a:ext cx="2165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</a:rPr>
              <a:t>$32,000</a:t>
            </a:r>
          </a:p>
        </p:txBody>
      </p:sp>
      <p:pic>
        <p:nvPicPr>
          <p:cNvPr id="99340" name="Picture 12" descr="bd048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495800"/>
            <a:ext cx="3581400" cy="2362200"/>
          </a:xfrm>
          <a:prstGeom prst="rect">
            <a:avLst/>
          </a:prstGeom>
          <a:noFill/>
        </p:spPr>
      </p:pic>
      <p:pic>
        <p:nvPicPr>
          <p:cNvPr id="99341" name="Picture 13" descr="bs00770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48200"/>
            <a:ext cx="2362200" cy="2209800"/>
          </a:xfrm>
          <a:prstGeom prst="rect">
            <a:avLst/>
          </a:prstGeom>
          <a:noFill/>
        </p:spPr>
      </p:pic>
      <p:sp>
        <p:nvSpPr>
          <p:cNvPr id="9934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Correct!</a:t>
            </a:r>
          </a:p>
        </p:txBody>
      </p:sp>
      <p:pic>
        <p:nvPicPr>
          <p:cNvPr id="99344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497a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</p:spPr>
      </p:pic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993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4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55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65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-152400" y="-228600"/>
            <a:ext cx="1143000" cy="228600"/>
          </a:xfrm>
        </p:spPr>
        <p:txBody>
          <a:bodyPr/>
          <a:lstStyle/>
          <a:p>
            <a:r>
              <a:rPr lang="en-US" sz="800">
                <a:solidFill>
                  <a:srgbClr val="FFFFFF"/>
                </a:solidFill>
              </a:rPr>
              <a:t>$64000 Question</a:t>
            </a:r>
          </a:p>
        </p:txBody>
      </p:sp>
      <p:sp>
        <p:nvSpPr>
          <p:cNvPr id="100366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04800" y="25146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A: </a:t>
            </a:r>
            <a:r>
              <a:rPr lang="en-US" sz="2800" b="1">
                <a:solidFill>
                  <a:srgbClr val="FF9900"/>
                </a:solidFill>
              </a:rPr>
              <a:t>Paris, France</a:t>
            </a:r>
            <a:r>
              <a:rPr lang="en-US" b="1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100367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953000" y="30480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B:</a:t>
            </a:r>
            <a:r>
              <a:rPr lang="en-US" b="1">
                <a:solidFill>
                  <a:srgbClr val="FF9900"/>
                </a:solidFill>
              </a:rPr>
              <a:t> </a:t>
            </a:r>
            <a:r>
              <a:rPr lang="en-US" sz="2800" b="1">
                <a:solidFill>
                  <a:srgbClr val="FF9900"/>
                </a:solidFill>
              </a:rPr>
              <a:t>Istanbul, Turkey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00368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724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5" action="ppaction://hlinksldjump"/>
              </a:rPr>
              <a:t>C: </a:t>
            </a:r>
            <a:r>
              <a:rPr lang="en-US" sz="2800" b="1">
                <a:solidFill>
                  <a:srgbClr val="FF9900"/>
                </a:solidFill>
              </a:rPr>
              <a:t>Venice, Italy</a:t>
            </a:r>
            <a:r>
              <a:rPr lang="en-US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0369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53000" y="41148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sz="2400"/>
          </a:p>
          <a:p>
            <a:pPr algn="ctr"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D:</a:t>
            </a:r>
            <a:r>
              <a:rPr lang="en-US" b="1">
                <a:solidFill>
                  <a:srgbClr val="FF9900"/>
                </a:solidFill>
              </a:rPr>
              <a:t> </a:t>
            </a:r>
            <a:r>
              <a:rPr lang="en-US" sz="2800" b="1">
                <a:solidFill>
                  <a:srgbClr val="FF9900"/>
                </a:solidFill>
              </a:rPr>
              <a:t>Petersburg, Russia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00370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71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3429000" y="6172200"/>
            <a:ext cx="2360613" cy="466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$64,000 Question</a:t>
            </a:r>
          </a:p>
        </p:txBody>
      </p:sp>
      <p:pic>
        <p:nvPicPr>
          <p:cNvPr id="100374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astest_finge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0376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QUESTION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</p:spPr>
      </p:pic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78" name="Text Box 26"/>
          <p:cNvSpPr txBox="1">
            <a:spLocks noChangeArrowheads="1"/>
          </p:cNvSpPr>
          <p:nvPr/>
        </p:nvSpPr>
        <p:spPr bwMode="auto">
          <a:xfrm>
            <a:off x="685800" y="914400"/>
            <a:ext cx="777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</a:rPr>
              <a:t>What is the most romantic city in the  world?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100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100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76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74"/>
                </p:tgtEl>
              </p:cMediaNode>
            </p:audio>
          </p:childTnLst>
        </p:cTn>
      </p:par>
    </p:tnLst>
    <p:bldLst>
      <p:bldP spid="100366" grpId="0" autoUpdateAnimBg="0"/>
      <p:bldP spid="100367" grpId="0" autoUpdateAnimBg="0"/>
      <p:bldP spid="100368" grpId="0" autoUpdateAnimBg="0"/>
      <p:bldP spid="10036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AutoShape 3"/>
          <p:cNvSpPr>
            <a:spLocks noChangeArrowheads="1"/>
          </p:cNvSpPr>
          <p:nvPr/>
        </p:nvSpPr>
        <p:spPr bwMode="auto">
          <a:xfrm>
            <a:off x="914400" y="1676400"/>
            <a:ext cx="6858000" cy="3962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</a:rPr>
              <a:t>INCORRECT!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200400" y="5867400"/>
            <a:ext cx="2338388" cy="52863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hlinkClick r:id="rId2" action="ppaction://hlinksldjump"/>
              </a:rPr>
              <a:t>TRY AGAIN!</a:t>
            </a:r>
            <a:endParaRPr lang="en-US" sz="2800" b="1">
              <a:solidFill>
                <a:srgbClr val="FFFF00"/>
              </a:solidFill>
            </a:endParaRPr>
          </a:p>
        </p:txBody>
      </p:sp>
      <p:pic>
        <p:nvPicPr>
          <p:cNvPr id="101381" name="Picture 5" descr="j0079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"/>
            <a:ext cx="1620838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>
                <a:solidFill>
                  <a:srgbClr val="66CCFF"/>
                </a:solidFill>
              </a:rPr>
              <a:t>SCORE</a:t>
            </a:r>
          </a:p>
        </p:txBody>
      </p:sp>
      <p:sp>
        <p:nvSpPr>
          <p:cNvPr id="102403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3200400" y="3048000"/>
            <a:ext cx="2165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</a:rPr>
              <a:t>$64,000</a:t>
            </a:r>
          </a:p>
        </p:txBody>
      </p:sp>
      <p:pic>
        <p:nvPicPr>
          <p:cNvPr id="102412" name="Picture 12" descr="bd048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95800"/>
            <a:ext cx="3505200" cy="2362200"/>
          </a:xfrm>
          <a:prstGeom prst="rect">
            <a:avLst/>
          </a:prstGeom>
          <a:noFill/>
        </p:spPr>
      </p:pic>
      <p:pic>
        <p:nvPicPr>
          <p:cNvPr id="102413" name="Picture 13" descr="bs00770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48200"/>
            <a:ext cx="2362200" cy="2209800"/>
          </a:xfrm>
          <a:prstGeom prst="rect">
            <a:avLst/>
          </a:prstGeom>
          <a:noFill/>
        </p:spPr>
      </p:pic>
      <p:sp>
        <p:nvSpPr>
          <p:cNvPr id="10241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Correct!</a:t>
            </a:r>
          </a:p>
        </p:txBody>
      </p:sp>
      <p:pic>
        <p:nvPicPr>
          <p:cNvPr id="102416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497a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</p:spPr>
      </p:pic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1024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16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27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29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30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38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04800" y="25146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A:</a:t>
            </a:r>
            <a:r>
              <a:rPr lang="en-US" b="1">
                <a:solidFill>
                  <a:srgbClr val="FF9900"/>
                </a:solidFill>
              </a:rPr>
              <a:t> </a:t>
            </a:r>
            <a:r>
              <a:rPr lang="en-US" sz="2800" b="1">
                <a:solidFill>
                  <a:srgbClr val="FF9900"/>
                </a:solidFill>
              </a:rPr>
              <a:t>Sydney, Australia</a:t>
            </a: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03439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953000" y="30480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5" action="ppaction://hlinksldjump"/>
              </a:rPr>
              <a:t>B: </a:t>
            </a:r>
            <a:r>
              <a:rPr lang="en-US" sz="2800" b="1">
                <a:solidFill>
                  <a:srgbClr val="FF9900"/>
                </a:solidFill>
              </a:rPr>
              <a:t>Las Vegas, USA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03440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724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C:</a:t>
            </a:r>
            <a:r>
              <a:rPr lang="en-US" b="1">
                <a:solidFill>
                  <a:srgbClr val="FFFFFF"/>
                </a:solidFill>
                <a:hlinkClick r:id="rId4" action="ppaction://hlinksldjump"/>
              </a:rPr>
              <a:t> </a:t>
            </a:r>
            <a:r>
              <a:rPr lang="en-US" sz="2800" b="1">
                <a:solidFill>
                  <a:srgbClr val="FF9900"/>
                </a:solidFill>
              </a:rPr>
              <a:t>New York, USA</a:t>
            </a:r>
          </a:p>
        </p:txBody>
      </p:sp>
      <p:sp>
        <p:nvSpPr>
          <p:cNvPr id="103441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53000" y="41910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sz="2400"/>
          </a:p>
          <a:p>
            <a:pPr algn="ctr"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D:</a:t>
            </a:r>
            <a:r>
              <a:rPr lang="en-US" b="1">
                <a:solidFill>
                  <a:srgbClr val="FF9900"/>
                </a:solidFill>
              </a:rPr>
              <a:t> </a:t>
            </a:r>
            <a:r>
              <a:rPr lang="en-US" sz="2800" b="1">
                <a:solidFill>
                  <a:srgbClr val="FF9900"/>
                </a:solidFill>
              </a:rPr>
              <a:t>Hong Kong, China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03442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43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3429000" y="6172200"/>
            <a:ext cx="2513013" cy="466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$125,000 Question</a:t>
            </a:r>
          </a:p>
        </p:txBody>
      </p:sp>
      <p:pic>
        <p:nvPicPr>
          <p:cNvPr id="103446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astest_finge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3448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QUESTION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</p:spPr>
      </p:pic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8229600" y="152400"/>
            <a:ext cx="762000" cy="6858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685800" y="1127125"/>
            <a:ext cx="777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</a:rPr>
              <a:t>Which is the most modern city in the world?</a:t>
            </a:r>
          </a:p>
        </p:txBody>
      </p:sp>
      <p:sp>
        <p:nvSpPr>
          <p:cNvPr id="103452" name="Rectangle 28"/>
          <p:cNvSpPr>
            <a:spLocks noGrp="1" noChangeArrowheads="1"/>
          </p:cNvSpPr>
          <p:nvPr>
            <p:ph type="title" sz="quarter"/>
          </p:nvPr>
        </p:nvSpPr>
        <p:spPr>
          <a:xfrm>
            <a:off x="0" y="-228600"/>
            <a:ext cx="914400" cy="228600"/>
          </a:xfrm>
        </p:spPr>
        <p:txBody>
          <a:bodyPr/>
          <a:lstStyle/>
          <a:p>
            <a:r>
              <a:rPr lang="en-US" sz="700"/>
              <a:t>$125000 Question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1034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103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48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46"/>
                </p:tgtEl>
              </p:cMediaNode>
            </p:audio>
          </p:childTnLst>
        </p:cTn>
      </p:par>
    </p:tnLst>
    <p:bldLst>
      <p:bldP spid="103438" grpId="0" autoUpdateAnimBg="0"/>
      <p:bldP spid="103439" grpId="0" autoUpdateAnimBg="0"/>
      <p:bldP spid="103440" grpId="0" autoUpdateAnimBg="0"/>
      <p:bldP spid="10344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914400" y="1676400"/>
            <a:ext cx="6858000" cy="3962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</a:rPr>
              <a:t>INCORRECT!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200400" y="5867400"/>
            <a:ext cx="2338388" cy="52863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hlinkClick r:id="rId2" action="ppaction://hlinksldjump"/>
              </a:rPr>
              <a:t>TRY AGAIN!</a:t>
            </a:r>
            <a:endParaRPr lang="en-US" sz="2800" b="1">
              <a:solidFill>
                <a:srgbClr val="FFFF00"/>
              </a:solidFill>
            </a:endParaRPr>
          </a:p>
        </p:txBody>
      </p:sp>
      <p:pic>
        <p:nvPicPr>
          <p:cNvPr id="104453" name="Picture 5" descr="j0079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"/>
            <a:ext cx="1620838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is the largest country in the world (in area)?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228600" y="2514600"/>
            <a:ext cx="41148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A: </a:t>
            </a:r>
            <a:r>
              <a:rPr 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China</a:t>
            </a: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35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724400" y="3048000"/>
            <a:ext cx="4191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B: </a:t>
            </a:r>
            <a:r>
              <a:rPr 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Russia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36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0" y="4724400"/>
            <a:ext cx="43434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C:</a:t>
            </a:r>
            <a:r>
              <a:rPr 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America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800600" y="4038600"/>
            <a:ext cx="43434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Tx/>
              <a:buNone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D:</a:t>
            </a:r>
            <a:r>
              <a:rPr 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France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3505200" y="6172200"/>
            <a:ext cx="1979613" cy="466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$100 Question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2362200" y="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/>
          </a:p>
        </p:txBody>
      </p:sp>
      <p:pic>
        <p:nvPicPr>
          <p:cNvPr id="5162" name="Picture 4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astest_finge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63" name="Picture 4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QUESTION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228600"/>
            <a:ext cx="304800" cy="304800"/>
          </a:xfrm>
          <a:prstGeom prst="rect">
            <a:avLst/>
          </a:prstGeom>
          <a:noFill/>
        </p:spPr>
      </p:pic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8382000" y="152400"/>
            <a:ext cx="762000" cy="6858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63"/>
                </p:tgtEl>
              </p:cMediaNode>
            </p:audio>
            <p:audio>
              <p:cMediaNode>
                <p:cTn id="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6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>
                <a:solidFill>
                  <a:srgbClr val="66CCFF"/>
                </a:solidFill>
              </a:rPr>
              <a:t>SCORE</a:t>
            </a:r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3048000" y="3048000"/>
            <a:ext cx="2470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</a:rPr>
              <a:t>$125,000</a:t>
            </a:r>
          </a:p>
        </p:txBody>
      </p:sp>
      <p:pic>
        <p:nvPicPr>
          <p:cNvPr id="105484" name="Picture 12" descr="bd048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95800"/>
            <a:ext cx="3505200" cy="2362200"/>
          </a:xfrm>
          <a:prstGeom prst="rect">
            <a:avLst/>
          </a:prstGeom>
          <a:noFill/>
        </p:spPr>
      </p:pic>
      <p:pic>
        <p:nvPicPr>
          <p:cNvPr id="105485" name="Picture 13" descr="bs00770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48200"/>
            <a:ext cx="2362200" cy="2209800"/>
          </a:xfrm>
          <a:prstGeom prst="rect">
            <a:avLst/>
          </a:prstGeom>
          <a:noFill/>
        </p:spPr>
      </p:pic>
      <p:sp>
        <p:nvSpPr>
          <p:cNvPr id="10548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Correct!</a:t>
            </a:r>
          </a:p>
        </p:txBody>
      </p:sp>
      <p:pic>
        <p:nvPicPr>
          <p:cNvPr id="105488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497a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</p:spPr>
      </p:pic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105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488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00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01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02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09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0" y="-152400"/>
            <a:ext cx="1066800" cy="152400"/>
          </a:xfrm>
        </p:spPr>
        <p:txBody>
          <a:bodyPr/>
          <a:lstStyle/>
          <a:p>
            <a:r>
              <a:rPr lang="en-US" sz="800">
                <a:solidFill>
                  <a:srgbClr val="FFFFFF"/>
                </a:solidFill>
              </a:rPr>
              <a:t>$250000 Question</a:t>
            </a:r>
          </a:p>
        </p:txBody>
      </p:sp>
      <p:sp>
        <p:nvSpPr>
          <p:cNvPr id="106510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04800" y="25146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A: </a:t>
            </a:r>
            <a:r>
              <a:rPr lang="en-US" sz="2800" b="1">
                <a:solidFill>
                  <a:srgbClr val="FF9900"/>
                </a:solidFill>
              </a:rPr>
              <a:t>Petra, Jordan</a:t>
            </a: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06511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953000" y="2819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5" action="ppaction://hlinksldjump"/>
              </a:rPr>
              <a:t>B:</a:t>
            </a:r>
            <a:r>
              <a:rPr lang="en-US" b="1">
                <a:solidFill>
                  <a:srgbClr val="FF9900"/>
                </a:solidFill>
              </a:rPr>
              <a:t> The Pyramids, Egypt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06512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4958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5" action="ppaction://hlinksldjump"/>
              </a:rPr>
              <a:t>C:</a:t>
            </a:r>
            <a:r>
              <a:rPr lang="en-US" b="1">
                <a:solidFill>
                  <a:srgbClr val="FFFFFF"/>
                </a:solidFill>
              </a:rPr>
              <a:t> </a:t>
            </a:r>
            <a:r>
              <a:rPr lang="en-US" sz="2800" b="1">
                <a:solidFill>
                  <a:srgbClr val="FF9900"/>
                </a:solidFill>
              </a:rPr>
              <a:t>The Great Wall of China</a:t>
            </a:r>
          </a:p>
        </p:txBody>
      </p:sp>
      <p:sp>
        <p:nvSpPr>
          <p:cNvPr id="106513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53000" y="41148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sz="2400"/>
          </a:p>
          <a:p>
            <a:pPr algn="ctr"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5" action="ppaction://hlinksldjump"/>
              </a:rPr>
              <a:t>D: </a:t>
            </a:r>
            <a:r>
              <a:rPr lang="en-US" sz="2800" b="1">
                <a:solidFill>
                  <a:srgbClr val="FF9900"/>
                </a:solidFill>
              </a:rPr>
              <a:t>Angkor Wat, Cambodia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15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3505200" y="6172200"/>
            <a:ext cx="2513013" cy="466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$250,000 Question</a:t>
            </a:r>
          </a:p>
        </p:txBody>
      </p:sp>
      <p:pic>
        <p:nvPicPr>
          <p:cNvPr id="106518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astest_finge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106519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6520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QUESTION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</p:spPr>
      </p:pic>
      <p:sp>
        <p:nvSpPr>
          <p:cNvPr id="106521" name="Rectangle 25"/>
          <p:cNvSpPr>
            <a:spLocks noChangeArrowheads="1"/>
          </p:cNvSpPr>
          <p:nvPr/>
        </p:nvSpPr>
        <p:spPr bwMode="auto">
          <a:xfrm>
            <a:off x="8382000" y="152400"/>
            <a:ext cx="762000" cy="6858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1143000" y="762000"/>
            <a:ext cx="6858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</a:rPr>
              <a:t>What is the most ancient wonder in the world?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1065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1065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20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18"/>
                </p:tgtEl>
              </p:cMediaNode>
            </p:audio>
          </p:childTnLst>
        </p:cTn>
      </p:par>
    </p:tnLst>
    <p:bldLst>
      <p:bldP spid="106510" grpId="0" autoUpdateAnimBg="0"/>
      <p:bldP spid="106511" grpId="0" autoUpdateAnimBg="0"/>
      <p:bldP spid="106512" grpId="0" autoUpdateAnimBg="0"/>
      <p:bldP spid="10651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AutoShape 3"/>
          <p:cNvSpPr>
            <a:spLocks noChangeArrowheads="1"/>
          </p:cNvSpPr>
          <p:nvPr/>
        </p:nvSpPr>
        <p:spPr bwMode="auto">
          <a:xfrm>
            <a:off x="914400" y="1676400"/>
            <a:ext cx="6858000" cy="3962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</a:rPr>
              <a:t>INCORRECT!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200400" y="5867400"/>
            <a:ext cx="2338388" cy="52863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hlinkClick r:id="rId2" action="ppaction://hlinksldjump"/>
              </a:rPr>
              <a:t>TRY AGAIN!</a:t>
            </a:r>
            <a:endParaRPr lang="en-US" sz="2800" b="1">
              <a:solidFill>
                <a:srgbClr val="FFFF00"/>
              </a:solidFill>
            </a:endParaRPr>
          </a:p>
        </p:txBody>
      </p:sp>
      <p:pic>
        <p:nvPicPr>
          <p:cNvPr id="107525" name="Picture 5" descr="j0079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"/>
            <a:ext cx="1620838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>
                <a:solidFill>
                  <a:srgbClr val="66CCFF"/>
                </a:solidFill>
              </a:rPr>
              <a:t>SCORE</a:t>
            </a:r>
          </a:p>
        </p:txBody>
      </p:sp>
      <p:sp>
        <p:nvSpPr>
          <p:cNvPr id="108547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54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3048000" y="3124200"/>
            <a:ext cx="2470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</a:rPr>
              <a:t>$250,000</a:t>
            </a:r>
          </a:p>
        </p:txBody>
      </p:sp>
      <p:pic>
        <p:nvPicPr>
          <p:cNvPr id="108556" name="Picture 12" descr="bd048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495800"/>
            <a:ext cx="3581400" cy="2362200"/>
          </a:xfrm>
          <a:prstGeom prst="rect">
            <a:avLst/>
          </a:prstGeom>
          <a:noFill/>
        </p:spPr>
      </p:pic>
      <p:pic>
        <p:nvPicPr>
          <p:cNvPr id="108557" name="Picture 13" descr="bs00770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48200"/>
            <a:ext cx="2362200" cy="2209800"/>
          </a:xfrm>
          <a:prstGeom prst="rect">
            <a:avLst/>
          </a:prstGeom>
          <a:noFill/>
        </p:spPr>
      </p:pic>
      <p:sp>
        <p:nvSpPr>
          <p:cNvPr id="10855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Correct!</a:t>
            </a:r>
          </a:p>
        </p:txBody>
      </p:sp>
      <p:pic>
        <p:nvPicPr>
          <p:cNvPr id="108560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497a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</p:spPr>
      </p:pic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108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60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71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73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80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81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0" y="-304800"/>
            <a:ext cx="1066800" cy="228600"/>
          </a:xfrm>
        </p:spPr>
        <p:txBody>
          <a:bodyPr/>
          <a:lstStyle/>
          <a:p>
            <a:r>
              <a:rPr lang="en-US" sz="800">
                <a:solidFill>
                  <a:srgbClr val="FFFFFF"/>
                </a:solidFill>
              </a:rPr>
              <a:t>$500000 Question</a:t>
            </a:r>
          </a:p>
        </p:txBody>
      </p:sp>
      <p:sp>
        <p:nvSpPr>
          <p:cNvPr id="109582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04800" y="25146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A:</a:t>
            </a:r>
            <a:r>
              <a:rPr lang="en-US" b="1">
                <a:solidFill>
                  <a:srgbClr val="FF9900"/>
                </a:solidFill>
              </a:rPr>
              <a:t> </a:t>
            </a:r>
            <a:r>
              <a:rPr lang="en-US" sz="2800" b="1">
                <a:solidFill>
                  <a:srgbClr val="FF9900"/>
                </a:solidFill>
              </a:rPr>
              <a:t>China</a:t>
            </a: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09583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953000" y="30480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5" action="ppaction://hlinksldjump"/>
              </a:rPr>
              <a:t>B:</a:t>
            </a:r>
            <a:r>
              <a:rPr lang="en-US" b="1">
                <a:solidFill>
                  <a:srgbClr val="FF9900"/>
                </a:solidFill>
              </a:rPr>
              <a:t> </a:t>
            </a:r>
            <a:r>
              <a:rPr lang="en-US" sz="2800" b="1">
                <a:solidFill>
                  <a:srgbClr val="FF9900"/>
                </a:solidFill>
              </a:rPr>
              <a:t>Japan</a:t>
            </a:r>
            <a:r>
              <a:rPr lang="en-US" b="1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109584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4958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C:</a:t>
            </a:r>
            <a:r>
              <a:rPr lang="en-US" b="1">
                <a:solidFill>
                  <a:srgbClr val="FF9900"/>
                </a:solidFill>
              </a:rPr>
              <a:t> </a:t>
            </a:r>
            <a:r>
              <a:rPr lang="en-US" sz="2600" b="1">
                <a:solidFill>
                  <a:srgbClr val="FF9900"/>
                </a:solidFill>
              </a:rPr>
              <a:t>Turkey</a:t>
            </a:r>
          </a:p>
        </p:txBody>
      </p:sp>
      <p:sp>
        <p:nvSpPr>
          <p:cNvPr id="109585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53000" y="40386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sz="2400"/>
          </a:p>
          <a:p>
            <a:pPr algn="ctr"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D:</a:t>
            </a:r>
            <a:r>
              <a:rPr lang="en-US" b="1">
                <a:solidFill>
                  <a:srgbClr val="FF9900"/>
                </a:solidFill>
              </a:rPr>
              <a:t> </a:t>
            </a:r>
            <a:r>
              <a:rPr lang="en-US" sz="2800" b="1">
                <a:solidFill>
                  <a:srgbClr val="FF9900"/>
                </a:solidFill>
              </a:rPr>
              <a:t>Spain</a:t>
            </a:r>
            <a:endParaRPr lang="en-US" b="1">
              <a:solidFill>
                <a:srgbClr val="FF9900"/>
              </a:solidFill>
            </a:endParaRPr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87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3429000" y="6172200"/>
            <a:ext cx="2513013" cy="466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$500,000 Question</a:t>
            </a:r>
          </a:p>
        </p:txBody>
      </p:sp>
      <p:pic>
        <p:nvPicPr>
          <p:cNvPr id="109590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astest_finge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109591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9592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QUESTION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</p:spPr>
      </p:pic>
      <p:sp>
        <p:nvSpPr>
          <p:cNvPr id="109593" name="Rectangle 25"/>
          <p:cNvSpPr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990600" y="838200"/>
            <a:ext cx="746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</a:rPr>
              <a:t>Which country has the longest-lived people in the world?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1095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1095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92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90"/>
                </p:tgtEl>
              </p:cMediaNode>
            </p:audio>
          </p:childTnLst>
        </p:cTn>
      </p:par>
    </p:tnLst>
    <p:bldLst>
      <p:bldP spid="109582" grpId="0" autoUpdateAnimBg="0"/>
      <p:bldP spid="109583" grpId="0" autoUpdateAnimBg="0"/>
      <p:bldP spid="109584" grpId="0" autoUpdateAnimBg="0"/>
      <p:bldP spid="109585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AutoShape 3"/>
          <p:cNvSpPr>
            <a:spLocks noChangeArrowheads="1"/>
          </p:cNvSpPr>
          <p:nvPr/>
        </p:nvSpPr>
        <p:spPr bwMode="auto">
          <a:xfrm>
            <a:off x="914400" y="1676400"/>
            <a:ext cx="6858000" cy="3962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</a:rPr>
              <a:t>INCORRECT!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3200400" y="5867400"/>
            <a:ext cx="2338388" cy="52863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hlinkClick r:id="rId2" action="ppaction://hlinksldjump"/>
              </a:rPr>
              <a:t>TRY AGAIN!</a:t>
            </a:r>
            <a:endParaRPr lang="en-US" sz="2800" b="1">
              <a:solidFill>
                <a:srgbClr val="FFFF00"/>
              </a:solidFill>
            </a:endParaRPr>
          </a:p>
        </p:txBody>
      </p:sp>
      <p:pic>
        <p:nvPicPr>
          <p:cNvPr id="110597" name="Picture 5" descr="j0079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"/>
            <a:ext cx="1620838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>
                <a:solidFill>
                  <a:srgbClr val="66CCFF"/>
                </a:solidFill>
              </a:rPr>
              <a:t>SCORE</a:t>
            </a:r>
          </a:p>
        </p:txBody>
      </p:sp>
      <p:sp>
        <p:nvSpPr>
          <p:cNvPr id="111619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20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3048000" y="3124200"/>
            <a:ext cx="2470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</a:rPr>
              <a:t>$500,000</a:t>
            </a:r>
          </a:p>
        </p:txBody>
      </p:sp>
      <p:pic>
        <p:nvPicPr>
          <p:cNvPr id="111628" name="Picture 12" descr="bd048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495800"/>
            <a:ext cx="3581400" cy="2362200"/>
          </a:xfrm>
          <a:prstGeom prst="rect">
            <a:avLst/>
          </a:prstGeom>
          <a:noFill/>
        </p:spPr>
      </p:pic>
      <p:pic>
        <p:nvPicPr>
          <p:cNvPr id="111629" name="Picture 13" descr="bs00770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48200"/>
            <a:ext cx="2362200" cy="2209800"/>
          </a:xfrm>
          <a:prstGeom prst="rect">
            <a:avLst/>
          </a:prstGeom>
          <a:noFill/>
        </p:spPr>
      </p:pic>
      <p:sp>
        <p:nvSpPr>
          <p:cNvPr id="11163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Correct!</a:t>
            </a:r>
          </a:p>
        </p:txBody>
      </p:sp>
      <p:pic>
        <p:nvPicPr>
          <p:cNvPr id="111632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497a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</p:spPr>
      </p:pic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111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3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715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716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717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718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721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722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725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0" y="-304800"/>
            <a:ext cx="1066800" cy="228600"/>
          </a:xfrm>
        </p:spPr>
        <p:txBody>
          <a:bodyPr/>
          <a:lstStyle/>
          <a:p>
            <a:r>
              <a:rPr lang="en-US" sz="800">
                <a:solidFill>
                  <a:srgbClr val="FFFFFF"/>
                </a:solidFill>
              </a:rPr>
              <a:t>$1 Million Question</a:t>
            </a:r>
          </a:p>
        </p:txBody>
      </p:sp>
      <p:sp>
        <p:nvSpPr>
          <p:cNvPr id="115726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04800" y="25146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A:</a:t>
            </a:r>
            <a:r>
              <a:rPr lang="en-US" b="1">
                <a:solidFill>
                  <a:srgbClr val="FF9900"/>
                </a:solidFill>
              </a:rPr>
              <a:t> Australia</a:t>
            </a: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15727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953000" y="30480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5" action="ppaction://hlinksldjump"/>
              </a:rPr>
              <a:t>B: </a:t>
            </a:r>
            <a:r>
              <a:rPr lang="en-US" b="1">
                <a:solidFill>
                  <a:srgbClr val="FF9900"/>
                </a:solidFill>
              </a:rPr>
              <a:t>Canada</a:t>
            </a:r>
          </a:p>
        </p:txBody>
      </p:sp>
      <p:sp>
        <p:nvSpPr>
          <p:cNvPr id="115728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724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C: </a:t>
            </a:r>
            <a:r>
              <a:rPr lang="en-US" b="1">
                <a:solidFill>
                  <a:srgbClr val="FF9900"/>
                </a:solidFill>
              </a:rPr>
              <a:t>Indonesia</a:t>
            </a:r>
          </a:p>
        </p:txBody>
      </p:sp>
      <p:sp>
        <p:nvSpPr>
          <p:cNvPr id="115729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53000" y="43434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sz="2400"/>
          </a:p>
          <a:p>
            <a:pPr algn="ctr">
              <a:buFontTx/>
              <a:buNone/>
            </a:pPr>
            <a:endParaRPr lang="en-US" sz="2400"/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hlinkClick r:id="rId4" action="ppaction://hlinksldjump"/>
              </a:rPr>
              <a:t>D:</a:t>
            </a:r>
            <a:r>
              <a:rPr lang="en-US" b="1">
                <a:solidFill>
                  <a:srgbClr val="FF9900"/>
                </a:solidFill>
              </a:rPr>
              <a:t> Greece </a:t>
            </a:r>
          </a:p>
        </p:txBody>
      </p:sp>
      <p:sp>
        <p:nvSpPr>
          <p:cNvPr id="115730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731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3429000" y="6172200"/>
            <a:ext cx="2513013" cy="466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$500,000 Question</a:t>
            </a:r>
          </a:p>
        </p:txBody>
      </p:sp>
      <p:pic>
        <p:nvPicPr>
          <p:cNvPr id="115734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astest_finge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115735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5736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QUESTION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</p:spPr>
      </p:pic>
      <p:sp>
        <p:nvSpPr>
          <p:cNvPr id="115737" name="Rectangle 25"/>
          <p:cNvSpPr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738" name="Text Box 26"/>
          <p:cNvSpPr txBox="1">
            <a:spLocks noChangeArrowheads="1"/>
          </p:cNvSpPr>
          <p:nvPr/>
        </p:nvSpPr>
        <p:spPr bwMode="auto">
          <a:xfrm>
            <a:off x="685800" y="838200"/>
            <a:ext cx="777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</a:rPr>
              <a:t>Which country has the longest coastline in the world?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1157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115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736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734"/>
                </p:tgtEl>
              </p:cMediaNode>
            </p:audio>
          </p:childTnLst>
        </p:cTn>
      </p:par>
    </p:tnLst>
    <p:bldLst>
      <p:bldP spid="115726" grpId="0" autoUpdateAnimBg="0"/>
      <p:bldP spid="115727" grpId="0" autoUpdateAnimBg="0"/>
      <p:bldP spid="115728" grpId="0" autoUpdateAnimBg="0"/>
      <p:bldP spid="115729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AutoShape 3"/>
          <p:cNvSpPr>
            <a:spLocks noChangeArrowheads="1"/>
          </p:cNvSpPr>
          <p:nvPr/>
        </p:nvSpPr>
        <p:spPr bwMode="auto">
          <a:xfrm>
            <a:off x="914400" y="1676400"/>
            <a:ext cx="6858000" cy="3962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</a:rPr>
              <a:t>INCORRECT!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200400" y="5867400"/>
            <a:ext cx="2338388" cy="52863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hlinkClick r:id="rId2" action="ppaction://hlinksldjump"/>
              </a:rPr>
              <a:t>TRY AGAIN!</a:t>
            </a:r>
            <a:endParaRPr lang="en-US" sz="2800" b="1">
              <a:solidFill>
                <a:srgbClr val="FFFF00"/>
              </a:solidFill>
            </a:endParaRPr>
          </a:p>
        </p:txBody>
      </p:sp>
      <p:pic>
        <p:nvPicPr>
          <p:cNvPr id="74757" name="Picture 5" descr="j0079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"/>
            <a:ext cx="1620838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7543800" y="22098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7086600" y="16002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V="1">
            <a:off x="7086600" y="22098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371600" y="1066800"/>
            <a:ext cx="4343400" cy="823913"/>
          </a:xfrm>
          <a:prstGeom prst="rect">
            <a:avLst/>
          </a:prstGeom>
          <a:gradFill rotWithShape="0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$1 MILLION</a:t>
            </a:r>
          </a:p>
        </p:txBody>
      </p:sp>
      <p:pic>
        <p:nvPicPr>
          <p:cNvPr id="28685" name="Picture 13" descr="bd048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0"/>
            <a:ext cx="3657600" cy="2895600"/>
          </a:xfrm>
          <a:prstGeom prst="rect">
            <a:avLst/>
          </a:prstGeom>
          <a:noFill/>
        </p:spPr>
      </p:pic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457200" y="2057400"/>
            <a:ext cx="8305800" cy="4800600"/>
          </a:xfrm>
          <a:prstGeom prst="irregularSeal2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8687" name="Picture 15" descr="bs00770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905000"/>
            <a:ext cx="2362200" cy="3352800"/>
          </a:xfrm>
          <a:prstGeom prst="rect">
            <a:avLst/>
          </a:prstGeom>
          <a:noFill/>
        </p:spPr>
      </p:pic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3200400" y="3276600"/>
            <a:ext cx="2819400" cy="2590800"/>
          </a:xfrm>
          <a:prstGeom prst="irregularSeal2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Correct!</a:t>
            </a:r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 animBg="1" autoUpdateAnimBg="0"/>
      <p:bldP spid="286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914400" y="1676400"/>
            <a:ext cx="6858000" cy="3962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</a:rPr>
              <a:t>INCORRECT!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200400" y="5867400"/>
            <a:ext cx="2338388" cy="52863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hlinkClick r:id="rId2" action="ppaction://hlinksldjump"/>
              </a:rPr>
              <a:t>TRY AGAIN!</a:t>
            </a:r>
            <a:endParaRPr lang="en-US" sz="2800" b="1">
              <a:solidFill>
                <a:srgbClr val="FFFF00"/>
              </a:solidFill>
            </a:endParaRPr>
          </a:p>
        </p:txBody>
      </p:sp>
      <p:pic>
        <p:nvPicPr>
          <p:cNvPr id="60422" name="Picture 6" descr="j0079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"/>
            <a:ext cx="1620838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>
                <a:solidFill>
                  <a:srgbClr val="66CCFF"/>
                </a:solidFill>
              </a:rPr>
              <a:t>SCORE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3581400" y="3048000"/>
            <a:ext cx="1403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</a:rPr>
              <a:t>$100</a:t>
            </a:r>
          </a:p>
        </p:txBody>
      </p:sp>
      <p:pic>
        <p:nvPicPr>
          <p:cNvPr id="14354" name="Picture 18" descr="bs00770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48200"/>
            <a:ext cx="2362200" cy="2209800"/>
          </a:xfrm>
          <a:prstGeom prst="rect">
            <a:avLst/>
          </a:prstGeom>
          <a:noFill/>
        </p:spPr>
      </p:pic>
      <p:pic>
        <p:nvPicPr>
          <p:cNvPr id="14355" name="Picture 19" descr="bd04896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267200"/>
            <a:ext cx="3505200" cy="2362200"/>
          </a:xfrm>
          <a:prstGeom prst="rect">
            <a:avLst/>
          </a:prstGeom>
          <a:noFill/>
        </p:spPr>
      </p:pic>
      <p:sp>
        <p:nvSpPr>
          <p:cNvPr id="14357" name="AutoShap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Correct!</a:t>
            </a:r>
          </a:p>
        </p:txBody>
      </p:sp>
      <p:pic>
        <p:nvPicPr>
          <p:cNvPr id="14359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497a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</p:spPr>
      </p:pic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5715000" y="60960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14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914400" y="1676400"/>
            <a:ext cx="6858000" cy="3962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</a:rPr>
              <a:t>INCORRECT!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200400" y="5867400"/>
            <a:ext cx="2338388" cy="52863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TRY </a:t>
            </a:r>
            <a:r>
              <a:rPr lang="en-US" sz="2800" b="1">
                <a:solidFill>
                  <a:srgbClr val="FFFF00"/>
                </a:solidFill>
                <a:hlinkClick r:id="rId2" action="ppaction://hlinksldjump"/>
              </a:rPr>
              <a:t>AGAIN</a:t>
            </a:r>
            <a:r>
              <a:rPr lang="en-US" sz="2800" b="1">
                <a:solidFill>
                  <a:srgbClr val="FFFF00"/>
                </a:solidFill>
              </a:rPr>
              <a:t>!</a:t>
            </a:r>
          </a:p>
        </p:txBody>
      </p:sp>
      <p:pic>
        <p:nvPicPr>
          <p:cNvPr id="61445" name="Picture 5" descr="j0079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"/>
            <a:ext cx="1620838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87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88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89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90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94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97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country in the world has the biggest population?</a:t>
            </a:r>
          </a:p>
        </p:txBody>
      </p:sp>
      <p:sp>
        <p:nvSpPr>
          <p:cNvPr id="118798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228600" y="2514600"/>
            <a:ext cx="41148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A: </a:t>
            </a:r>
            <a:r>
              <a:rPr 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America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99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724400" y="3048000"/>
            <a:ext cx="4191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6" action="ppaction://hlinksldjump"/>
              </a:rPr>
              <a:t>B: </a:t>
            </a:r>
            <a:r>
              <a:rPr 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France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00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0" y="4724400"/>
            <a:ext cx="43434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7" action="ppaction://hlinksldjump"/>
              </a:rPr>
              <a:t>C: </a:t>
            </a:r>
            <a:r>
              <a:rPr 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China</a:t>
            </a:r>
            <a:endParaRPr lang="en-US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01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800600" y="4038600"/>
            <a:ext cx="43434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Tx/>
              <a:buNone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SzPct val="60000"/>
              <a:buFont typeface="Wingdings" pitchFamily="2" charset="2"/>
              <a:buChar char="u"/>
            </a:pPr>
            <a:r>
              <a:rPr 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D: </a:t>
            </a:r>
            <a:r>
              <a:rPr 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Russia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02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803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804" name="Text Box 2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505200" y="6172200"/>
            <a:ext cx="1979613" cy="466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$200 Question</a:t>
            </a:r>
          </a:p>
        </p:txBody>
      </p:sp>
      <p:sp>
        <p:nvSpPr>
          <p:cNvPr id="118805" name="Text Box 21"/>
          <p:cNvSpPr txBox="1">
            <a:spLocks noChangeArrowheads="1"/>
          </p:cNvSpPr>
          <p:nvPr/>
        </p:nvSpPr>
        <p:spPr bwMode="auto">
          <a:xfrm>
            <a:off x="2362200" y="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/>
          </a:p>
        </p:txBody>
      </p:sp>
      <p:pic>
        <p:nvPicPr>
          <p:cNvPr id="118806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astest_finger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118807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8808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QUESTION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4400" y="228600"/>
            <a:ext cx="304800" cy="304800"/>
          </a:xfrm>
          <a:prstGeom prst="rect">
            <a:avLst/>
          </a:prstGeom>
          <a:noFill/>
        </p:spPr>
      </p:pic>
      <p:sp>
        <p:nvSpPr>
          <p:cNvPr id="118809" name="Rectangle 25"/>
          <p:cNvSpPr>
            <a:spLocks noChangeArrowheads="1"/>
          </p:cNvSpPr>
          <p:nvPr/>
        </p:nvSpPr>
        <p:spPr bwMode="auto">
          <a:xfrm>
            <a:off x="8382000" y="152400"/>
            <a:ext cx="762000" cy="685800"/>
          </a:xfrm>
          <a:prstGeom prst="rect">
            <a:avLst/>
          </a:prstGeom>
          <a:solidFill>
            <a:srgbClr val="2121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808"/>
                </p:tgtEl>
              </p:cMediaNode>
            </p:audio>
            <p:audio>
              <p:cMediaNode>
                <p:cTn id="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80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AutoShape 2"/>
          <p:cNvSpPr>
            <a:spLocks noChangeArrowheads="1"/>
          </p:cNvSpPr>
          <p:nvPr/>
        </p:nvSpPr>
        <p:spPr bwMode="auto">
          <a:xfrm>
            <a:off x="914400" y="1676400"/>
            <a:ext cx="6858000" cy="3962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</a:rPr>
              <a:t>INCORRECT!</a:t>
            </a:r>
          </a:p>
        </p:txBody>
      </p:sp>
      <p:sp>
        <p:nvSpPr>
          <p:cNvPr id="119811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200400" y="5867400"/>
            <a:ext cx="2338388" cy="52863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hlinkClick r:id="rId3" action="ppaction://hlinksldjump"/>
              </a:rPr>
              <a:t>TRY AGAIN!</a:t>
            </a:r>
            <a:endParaRPr lang="en-US" sz="2800" b="1">
              <a:solidFill>
                <a:srgbClr val="FFFF00"/>
              </a:solidFill>
            </a:endParaRPr>
          </a:p>
        </p:txBody>
      </p:sp>
      <p:pic>
        <p:nvPicPr>
          <p:cNvPr id="119812" name="Picture 4" descr="j0079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04800"/>
            <a:ext cx="1620838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0000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FFFF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855</TotalTime>
  <Words>723</Words>
  <Application>Microsoft Office PowerPoint</Application>
  <PresentationFormat>Экран (4:3)</PresentationFormat>
  <Paragraphs>291</Paragraphs>
  <Slides>49</Slides>
  <Notes>0</Notes>
  <HiddenSlides>0</HiddenSlides>
  <MMClips>45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2" baseType="lpstr">
      <vt:lpstr>Times New Roman</vt:lpstr>
      <vt:lpstr>Wingdings</vt:lpstr>
      <vt:lpstr>Blank Presentation</vt:lpstr>
      <vt:lpstr>Слайд 1</vt:lpstr>
      <vt:lpstr>Instructions</vt:lpstr>
      <vt:lpstr>Слайд 3</vt:lpstr>
      <vt:lpstr>Which is the largest country in the world (in area)?</vt:lpstr>
      <vt:lpstr>Слайд 5</vt:lpstr>
      <vt:lpstr>SCORE</vt:lpstr>
      <vt:lpstr>Слайд 7</vt:lpstr>
      <vt:lpstr>Which country in the world has the biggest population?</vt:lpstr>
      <vt:lpstr>Слайд 9</vt:lpstr>
      <vt:lpstr>SCORE</vt:lpstr>
      <vt:lpstr>Which is the longest river in the world?</vt:lpstr>
      <vt:lpstr>Слайд 12</vt:lpstr>
      <vt:lpstr>SCORE</vt:lpstr>
      <vt:lpstr>Which is the most populated city in the world?</vt:lpstr>
      <vt:lpstr>Слайд 15</vt:lpstr>
      <vt:lpstr>SCORE</vt:lpstr>
      <vt:lpstr>$1000 Question</vt:lpstr>
      <vt:lpstr>Слайд 18</vt:lpstr>
      <vt:lpstr>SCORE</vt:lpstr>
      <vt:lpstr>$2000 Question</vt:lpstr>
      <vt:lpstr>Слайд 21</vt:lpstr>
      <vt:lpstr>SCORE</vt:lpstr>
      <vt:lpstr>$4000 Question</vt:lpstr>
      <vt:lpstr>Слайд 24</vt:lpstr>
      <vt:lpstr>SCORE</vt:lpstr>
      <vt:lpstr>$8000 Question</vt:lpstr>
      <vt:lpstr>Слайд 27</vt:lpstr>
      <vt:lpstr>SCORE</vt:lpstr>
      <vt:lpstr>$16000 Question</vt:lpstr>
      <vt:lpstr>Слайд 30</vt:lpstr>
      <vt:lpstr>SCORE</vt:lpstr>
      <vt:lpstr>$32000 Question</vt:lpstr>
      <vt:lpstr>Слайд 33</vt:lpstr>
      <vt:lpstr>SCORE</vt:lpstr>
      <vt:lpstr>$64000 Question</vt:lpstr>
      <vt:lpstr>Слайд 36</vt:lpstr>
      <vt:lpstr>SCORE</vt:lpstr>
      <vt:lpstr>$125000 Question</vt:lpstr>
      <vt:lpstr>Слайд 39</vt:lpstr>
      <vt:lpstr>SCORE</vt:lpstr>
      <vt:lpstr>$250000 Question</vt:lpstr>
      <vt:lpstr>Слайд 42</vt:lpstr>
      <vt:lpstr>SCORE</vt:lpstr>
      <vt:lpstr>$500000 Question</vt:lpstr>
      <vt:lpstr>Слайд 45</vt:lpstr>
      <vt:lpstr>SCORE</vt:lpstr>
      <vt:lpstr>$1 Million Question</vt:lpstr>
      <vt:lpstr>Слайд 48</vt:lpstr>
      <vt:lpstr>Слайд 49</vt:lpstr>
    </vt:vector>
  </TitlesOfParts>
  <Company>UW-Whitewater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Dianne Jones</dc:creator>
  <cp:lastModifiedBy>Максим</cp:lastModifiedBy>
  <cp:revision>65</cp:revision>
  <dcterms:created xsi:type="dcterms:W3CDTF">2001-02-13T03:43:38Z</dcterms:created>
  <dcterms:modified xsi:type="dcterms:W3CDTF">2010-12-02T19:21:40Z</dcterms:modified>
</cp:coreProperties>
</file>